
<file path=[Content_Types].xml><?xml version="1.0" encoding="utf-8"?>
<Types xmlns="http://schemas.openxmlformats.org/package/2006/content-types"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3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4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5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6.xml" ContentType="application/vnd.openxmlformats-officedocument.drawingml.chartshapes+xml"/>
  <Override PartName="/ppt/notesSlides/notesSlide12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13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7.xml" ContentType="application/vnd.openxmlformats-officedocument.drawingml.chartshapes+xml"/>
  <Override PartName="/ppt/notesSlides/notesSlide14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15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16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17.xml" ContentType="application/vnd.openxmlformats-officedocument.presentationml.notesSl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18.xml" ContentType="application/vnd.openxmlformats-officedocument.presentationml.notesSl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notesSlides/notesSlide19.xml" ContentType="application/vnd.openxmlformats-officedocument.presentationml.notesSlid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notesSlides/notesSlide20.xml" ContentType="application/vnd.openxmlformats-officedocument.presentationml.notesSlid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drawings/drawing8.xml" ContentType="application/vnd.openxmlformats-officedocument.drawingml.chartshapes+xml"/>
  <Override PartName="/ppt/notesSlides/notesSlide21.xml" ContentType="application/vnd.openxmlformats-officedocument.presentationml.notesSlid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drawings/drawing9.xml" ContentType="application/vnd.openxmlformats-officedocument.drawingml.chartshapes+xml"/>
  <Override PartName="/ppt/notesSlides/notesSlide22.xml" ContentType="application/vnd.openxmlformats-officedocument.presentationml.notesSlid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drawings/drawing10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27"/>
  </p:notesMasterIdLst>
  <p:sldIdLst>
    <p:sldId id="274" r:id="rId2"/>
    <p:sldId id="627" r:id="rId3"/>
    <p:sldId id="616" r:id="rId4"/>
    <p:sldId id="626" r:id="rId5"/>
    <p:sldId id="301" r:id="rId6"/>
    <p:sldId id="615" r:id="rId7"/>
    <p:sldId id="598" r:id="rId8"/>
    <p:sldId id="618" r:id="rId9"/>
    <p:sldId id="624" r:id="rId10"/>
    <p:sldId id="623" r:id="rId11"/>
    <p:sldId id="599" r:id="rId12"/>
    <p:sldId id="607" r:id="rId13"/>
    <p:sldId id="299" r:id="rId14"/>
    <p:sldId id="606" r:id="rId15"/>
    <p:sldId id="605" r:id="rId16"/>
    <p:sldId id="600" r:id="rId17"/>
    <p:sldId id="620" r:id="rId18"/>
    <p:sldId id="621" r:id="rId19"/>
    <p:sldId id="622" r:id="rId20"/>
    <p:sldId id="604" r:id="rId21"/>
    <p:sldId id="625" r:id="rId22"/>
    <p:sldId id="601" r:id="rId23"/>
    <p:sldId id="602" r:id="rId24"/>
    <p:sldId id="613" r:id="rId25"/>
    <p:sldId id="619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anda Vite" initials="AV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851" autoAdjust="0"/>
    <p:restoredTop sz="82041" autoAdjust="0"/>
  </p:normalViewPr>
  <p:slideViewPr>
    <p:cSldViewPr snapToGrid="0" snapToObjects="1">
      <p:cViewPr varScale="1">
        <p:scale>
          <a:sx n="86" d="100"/>
          <a:sy n="86" d="100"/>
        </p:scale>
        <p:origin x="21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5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6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7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20.xml"/><Relationship Id="rId1" Type="http://schemas.microsoft.com/office/2011/relationships/chartStyle" Target="style20.xml"/><Relationship Id="rId4" Type="http://schemas.openxmlformats.org/officeDocument/2006/relationships/chartUserShapes" Target="../drawings/drawing8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21.xml"/><Relationship Id="rId1" Type="http://schemas.microsoft.com/office/2011/relationships/chartStyle" Target="style21.xml"/><Relationship Id="rId4" Type="http://schemas.openxmlformats.org/officeDocument/2006/relationships/chartUserShapes" Target="../drawings/drawing9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22.xml"/><Relationship Id="rId1" Type="http://schemas.microsoft.com/office/2011/relationships/chartStyle" Target="style22.xml"/><Relationship Id="rId4" Type="http://schemas.openxmlformats.org/officeDocument/2006/relationships/chartUserShapes" Target="../drawings/drawing10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854854747252158E-2"/>
          <c:y val="4.318679440795211E-2"/>
          <c:w val="0.667063502727688"/>
          <c:h val="0.930559620340561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 w="15875"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 w="15875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7B7B-483C-9F2A-520DABA4F04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/>
              </a:solidFill>
              <a:ln w="15875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625-447E-BD43-B2AD6263365C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 w="15875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625-447E-BD43-B2AD6263365C}"/>
              </c:ext>
            </c:extLst>
          </c:dPt>
          <c:errBars>
            <c:errBarType val="both"/>
            <c:errValType val="stdDev"/>
            <c:noEndCap val="0"/>
            <c:val val="1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Sheet1!$A$2:$A$4</c:f>
              <c:strCache>
                <c:ptCount val="3"/>
                <c:pt idx="0">
                  <c:v>Classic Montessori</c:v>
                </c:pt>
                <c:pt idx="1">
                  <c:v>Supplemented Montessori</c:v>
                </c:pt>
                <c:pt idx="2">
                  <c:v>Conventional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13.72</c:v>
                </c:pt>
                <c:pt idx="1">
                  <c:v>7.22</c:v>
                </c:pt>
                <c:pt idx="2">
                  <c:v>7.67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25-447E-BD43-B2AD626336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119066160"/>
        <c:axId val="2118801904"/>
      </c:barChart>
      <c:catAx>
        <c:axId val="211906616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118801904"/>
        <c:crosses val="autoZero"/>
        <c:auto val="1"/>
        <c:lblAlgn val="ctr"/>
        <c:lblOffset val="100"/>
        <c:noMultiLvlLbl val="0"/>
      </c:catAx>
      <c:valAx>
        <c:axId val="2118801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9066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557324356194599E-2"/>
          <c:y val="0.22275265046097101"/>
          <c:w val="0.94715765148921605"/>
          <c:h val="0.640088747058551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Montessori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Working Memory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7.32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B6-4E77-95FC-224B7A092C5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Conventional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Working Memory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6.29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B6-4E77-95FC-224B7A092C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02225008"/>
        <c:axId val="-2115726864"/>
      </c:barChart>
      <c:catAx>
        <c:axId val="210222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5726864"/>
        <c:crosses val="autoZero"/>
        <c:auto val="1"/>
        <c:lblAlgn val="ctr"/>
        <c:lblOffset val="100"/>
        <c:noMultiLvlLbl val="0"/>
      </c:catAx>
      <c:valAx>
        <c:axId val="-2115726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2225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5990403543307E-2"/>
          <c:y val="0.109523430762584"/>
          <c:w val="0.91804158464566898"/>
          <c:h val="0.7837973804258500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Montessori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Time 0</c:v>
                </c:pt>
                <c:pt idx="1">
                  <c:v>Time 1</c:v>
                </c:pt>
                <c:pt idx="2">
                  <c:v>Time 2</c:v>
                </c:pt>
                <c:pt idx="3">
                  <c:v>Time 3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0.13</c:v>
                </c:pt>
                <c:pt idx="1">
                  <c:v>0.15</c:v>
                </c:pt>
                <c:pt idx="2">
                  <c:v>0.3</c:v>
                </c:pt>
                <c:pt idx="3">
                  <c:v>0.24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AAD-1B48-BB56-816FA686387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Control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Time 0</c:v>
                </c:pt>
                <c:pt idx="1">
                  <c:v>Time 1</c:v>
                </c:pt>
                <c:pt idx="2">
                  <c:v>Time 2</c:v>
                </c:pt>
                <c:pt idx="3">
                  <c:v>Time 3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-0.13</c:v>
                </c:pt>
                <c:pt idx="1">
                  <c:v>-0.13</c:v>
                </c:pt>
                <c:pt idx="2">
                  <c:v>-0.27</c:v>
                </c:pt>
                <c:pt idx="3">
                  <c:v>-0.21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AAD-1B48-BB56-816FA686387D}"/>
            </c:ext>
          </c:extLst>
        </c:ser>
        <c:dLbls>
          <c:dLblPos val="b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820277552"/>
        <c:axId val="1820293808"/>
      </c:lineChart>
      <c:catAx>
        <c:axId val="18202775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Summed Z Scores</a:t>
                </a:r>
              </a:p>
            </c:rich>
          </c:tx>
          <c:layout>
            <c:manualLayout>
              <c:xMode val="edge"/>
              <c:yMode val="edge"/>
              <c:x val="0.44010027066929103"/>
              <c:y val="0.95491787924963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0293808"/>
        <c:crosses val="autoZero"/>
        <c:auto val="0"/>
        <c:lblAlgn val="ctr"/>
        <c:lblOffset val="100"/>
        <c:noMultiLvlLbl val="0"/>
      </c:catAx>
      <c:valAx>
        <c:axId val="1820293808"/>
        <c:scaling>
          <c:orientation val="minMax"/>
          <c:max val="0.75"/>
          <c:min val="-0.7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0277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6345312500000004"/>
          <c:y val="0.12828376425419799"/>
          <c:w val="0.13654687500000001"/>
          <c:h val="0.105299698246820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5850545855681E-2"/>
          <c:y val="0.18473462401367699"/>
          <c:w val="0.95812992125984298"/>
          <c:h val="0.674138080573647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Montessori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Convergent creativity</c:v>
                </c:pt>
                <c:pt idx="1">
                  <c:v>Divergent creativity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3.88</c:v>
                </c:pt>
                <c:pt idx="1">
                  <c:v>6.63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50-4985-99FD-D3FCE892EBE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Conventional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Convergent creativity</c:v>
                </c:pt>
                <c:pt idx="1">
                  <c:v>Divergent creativity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2.74</c:v>
                </c:pt>
                <c:pt idx="1">
                  <c:v>3.36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50-4985-99FD-D3FCE892EB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17600960"/>
        <c:axId val="-2120099216"/>
      </c:barChart>
      <c:catAx>
        <c:axId val="-2117600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20099216"/>
        <c:crosses val="autoZero"/>
        <c:auto val="1"/>
        <c:lblAlgn val="ctr"/>
        <c:lblOffset val="100"/>
        <c:noMultiLvlLbl val="0"/>
      </c:catAx>
      <c:valAx>
        <c:axId val="-2120099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7600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076020388755801E-2"/>
          <c:y val="0.11046575962169"/>
          <c:w val="0.95080803758225896"/>
          <c:h val="0.868086304336858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Montessori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Sheet1!$A$2:$A$6</c:f>
              <c:strCache>
                <c:ptCount val="5"/>
                <c:pt idx="0">
                  <c:v>Final EPoC Score</c:v>
                </c:pt>
                <c:pt idx="1">
                  <c:v>Divergent-exploratory</c:v>
                </c:pt>
                <c:pt idx="2">
                  <c:v>Convergent-integrative (abstract)</c:v>
                </c:pt>
                <c:pt idx="3">
                  <c:v>Convergent-integrative (concrete)</c:v>
                </c:pt>
                <c:pt idx="4">
                  <c:v>Technical drawing ability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22.97</c:v>
                </c:pt>
                <c:pt idx="1">
                  <c:v>15.05</c:v>
                </c:pt>
                <c:pt idx="2">
                  <c:v>3.4</c:v>
                </c:pt>
                <c:pt idx="3">
                  <c:v>3.45</c:v>
                </c:pt>
                <c:pt idx="4">
                  <c:v>3.32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E1-4B1C-9D74-92CA95DA1B4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Conventional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Sheet1!$A$2:$A$6</c:f>
              <c:strCache>
                <c:ptCount val="5"/>
                <c:pt idx="0">
                  <c:v>Final EPoC Score</c:v>
                </c:pt>
                <c:pt idx="1">
                  <c:v>Divergent-exploratory</c:v>
                </c:pt>
                <c:pt idx="2">
                  <c:v>Convergent-integrative (abstract)</c:v>
                </c:pt>
                <c:pt idx="3">
                  <c:v>Convergent-integrative (concrete)</c:v>
                </c:pt>
                <c:pt idx="4">
                  <c:v>Technical drawing ability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19.649999999999999</c:v>
                </c:pt>
                <c:pt idx="1">
                  <c:v>12.55</c:v>
                </c:pt>
                <c:pt idx="2">
                  <c:v>3.67</c:v>
                </c:pt>
                <c:pt idx="3">
                  <c:v>3.43</c:v>
                </c:pt>
                <c:pt idx="4">
                  <c:v>3.46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E1-4B1C-9D74-92CA95DA1B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21978288"/>
        <c:axId val="-2122086464"/>
      </c:barChart>
      <c:catAx>
        <c:axId val="-2121978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22086464"/>
        <c:crosses val="autoZero"/>
        <c:auto val="1"/>
        <c:lblAlgn val="ctr"/>
        <c:lblOffset val="100"/>
        <c:noMultiLvlLbl val="0"/>
      </c:catAx>
      <c:valAx>
        <c:axId val="-2122086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21978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1927431625394598"/>
          <c:y val="0.112728083407781"/>
          <c:w val="0.159760546236068"/>
          <c:h val="0.202696237569627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Montessori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stdDev"/>
            <c:noEndCap val="0"/>
            <c:val val="1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Sheet1!$A$2:$A$3</c:f>
              <c:strCache>
                <c:ptCount val="2"/>
                <c:pt idx="0">
                  <c:v>Sophisticated Sentence Structure</c:v>
                </c:pt>
                <c:pt idx="1">
                  <c:v>Creative Story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0.28999999999999998</c:v>
                </c:pt>
                <c:pt idx="1">
                  <c:v>0.34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C5-48FC-B605-282C7892027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Control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errBars>
            <c:errBarType val="both"/>
            <c:errValType val="stdDev"/>
            <c:noEndCap val="0"/>
            <c:val val="1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Sheet1!$A$2:$A$3</c:f>
              <c:strCache>
                <c:ptCount val="2"/>
                <c:pt idx="0">
                  <c:v>Sophisticated Sentence Structure</c:v>
                </c:pt>
                <c:pt idx="1">
                  <c:v>Creative Story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-0.3</c:v>
                </c:pt>
                <c:pt idx="1">
                  <c:v>-0.37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C5-48FC-B605-282C789202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20665984"/>
        <c:axId val="-2119600032"/>
      </c:barChart>
      <c:catAx>
        <c:axId val="-212066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9600032"/>
        <c:crosses val="autoZero"/>
        <c:auto val="1"/>
        <c:lblAlgn val="ctr"/>
        <c:lblOffset val="100"/>
        <c:noMultiLvlLbl val="0"/>
      </c:catAx>
      <c:valAx>
        <c:axId val="-2119600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20665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Montessori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1st</c:v>
                </c:pt>
                <c:pt idx="1">
                  <c:v>2nd</c:v>
                </c:pt>
                <c:pt idx="2">
                  <c:v>3rd</c:v>
                </c:pt>
                <c:pt idx="3">
                  <c:v>4th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12.57</c:v>
                </c:pt>
                <c:pt idx="1">
                  <c:v>13.62</c:v>
                </c:pt>
                <c:pt idx="2">
                  <c:v>16.77</c:v>
                </c:pt>
                <c:pt idx="3">
                  <c:v>28.78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1A-4630-9275-6929B4998F5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Freinet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1st</c:v>
                </c:pt>
                <c:pt idx="1">
                  <c:v>2nd</c:v>
                </c:pt>
                <c:pt idx="2">
                  <c:v>3rd</c:v>
                </c:pt>
                <c:pt idx="3">
                  <c:v>4th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8.85</c:v>
                </c:pt>
                <c:pt idx="1">
                  <c:v>15.65</c:v>
                </c:pt>
                <c:pt idx="2">
                  <c:v>15.2</c:v>
                </c:pt>
                <c:pt idx="3">
                  <c:v>12.52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1A-4630-9275-6929B4998F5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Conventional (Paris)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1st</c:v>
                </c:pt>
                <c:pt idx="1">
                  <c:v>2nd</c:v>
                </c:pt>
                <c:pt idx="2">
                  <c:v>3rd</c:v>
                </c:pt>
                <c:pt idx="3">
                  <c:v>4th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4.92</c:v>
                </c:pt>
                <c:pt idx="1">
                  <c:v>9.27</c:v>
                </c:pt>
                <c:pt idx="2">
                  <c:v>10.18</c:v>
                </c:pt>
                <c:pt idx="3">
                  <c:v>7.68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C1A-4630-9275-6929B4998F5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Conventional (Suburb )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1st</c:v>
                </c:pt>
                <c:pt idx="1">
                  <c:v>2nd</c:v>
                </c:pt>
                <c:pt idx="2">
                  <c:v>3rd</c:v>
                </c:pt>
                <c:pt idx="3">
                  <c:v>4th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10.67</c:v>
                </c:pt>
                <c:pt idx="1">
                  <c:v>10.67</c:v>
                </c:pt>
                <c:pt idx="2">
                  <c:v>19</c:v>
                </c:pt>
                <c:pt idx="3">
                  <c:v>12.93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C1A-4630-9275-6929B4998F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18472960"/>
        <c:axId val="-2118466288"/>
      </c:barChart>
      <c:catAx>
        <c:axId val="-2118472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8466288"/>
        <c:crosses val="autoZero"/>
        <c:auto val="1"/>
        <c:lblAlgn val="ctr"/>
        <c:lblOffset val="100"/>
        <c:noMultiLvlLbl val="0"/>
      </c:catAx>
      <c:valAx>
        <c:axId val="-2118466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8472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Montessori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1st</c:v>
                </c:pt>
                <c:pt idx="1">
                  <c:v>2nd</c:v>
                </c:pt>
                <c:pt idx="2">
                  <c:v>3rd</c:v>
                </c:pt>
                <c:pt idx="3">
                  <c:v>4th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3.33</c:v>
                </c:pt>
                <c:pt idx="1">
                  <c:v>3.45</c:v>
                </c:pt>
                <c:pt idx="2">
                  <c:v>3.6</c:v>
                </c:pt>
                <c:pt idx="3">
                  <c:v>4.83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8C-4B08-B023-EBF792A748A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Freinet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1st</c:v>
                </c:pt>
                <c:pt idx="1">
                  <c:v>2nd</c:v>
                </c:pt>
                <c:pt idx="2">
                  <c:v>3rd</c:v>
                </c:pt>
                <c:pt idx="3">
                  <c:v>4th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</c:v>
                </c:pt>
                <c:pt idx="1">
                  <c:v>3.03</c:v>
                </c:pt>
                <c:pt idx="2">
                  <c:v>3.5</c:v>
                </c:pt>
                <c:pt idx="3">
                  <c:v>3.43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8C-4B08-B023-EBF792A748A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Conventional (Paris)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1st</c:v>
                </c:pt>
                <c:pt idx="1">
                  <c:v>2nd</c:v>
                </c:pt>
                <c:pt idx="2">
                  <c:v>3rd</c:v>
                </c:pt>
                <c:pt idx="3">
                  <c:v>4th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2.78</c:v>
                </c:pt>
                <c:pt idx="2">
                  <c:v>3.08</c:v>
                </c:pt>
                <c:pt idx="3">
                  <c:v>2.98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8C-4B08-B023-EBF792A748A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Conventional (Suburb)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1st</c:v>
                </c:pt>
                <c:pt idx="1">
                  <c:v>2nd</c:v>
                </c:pt>
                <c:pt idx="2">
                  <c:v>3rd</c:v>
                </c:pt>
                <c:pt idx="3">
                  <c:v>4th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2.5299999999999998</c:v>
                </c:pt>
                <c:pt idx="1">
                  <c:v>2.25</c:v>
                </c:pt>
                <c:pt idx="2">
                  <c:v>3.58</c:v>
                </c:pt>
                <c:pt idx="3">
                  <c:v>3.83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58C-4B08-B023-EBF792A748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9623568"/>
        <c:axId val="-2115927872"/>
      </c:barChart>
      <c:catAx>
        <c:axId val="2119623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5927872"/>
        <c:crosses val="autoZero"/>
        <c:auto val="1"/>
        <c:lblAlgn val="ctr"/>
        <c:lblOffset val="100"/>
        <c:noMultiLvlLbl val="0"/>
      </c:catAx>
      <c:valAx>
        <c:axId val="-2115927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9623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Montessori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Divergent Tasks</c:v>
                </c:pt>
                <c:pt idx="1">
                  <c:v>Integrative Tasks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52.5</c:v>
                </c:pt>
                <c:pt idx="1">
                  <c:v>31.25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91-48B8-859C-F020358A2FD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Freinet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Divergent Tasks</c:v>
                </c:pt>
                <c:pt idx="1">
                  <c:v>Integrative Tasks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28.1</c:v>
                </c:pt>
                <c:pt idx="1">
                  <c:v>27.45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91-48B8-859C-F020358A2FD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Conventional (Paris)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Divergent Tasks</c:v>
                </c:pt>
                <c:pt idx="1">
                  <c:v>Integrative Tasks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36.97</c:v>
                </c:pt>
                <c:pt idx="1">
                  <c:v>26.1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291-48B8-859C-F020358A2FD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Conventional (Suburb)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Divergent Tasks</c:v>
                </c:pt>
                <c:pt idx="1">
                  <c:v>Integrative Tasks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34.630000000000003</c:v>
                </c:pt>
                <c:pt idx="1">
                  <c:v>27.85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291-48B8-859C-F020358A2F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18376208"/>
        <c:axId val="-2118372880"/>
      </c:barChart>
      <c:catAx>
        <c:axId val="-2118376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8372880"/>
        <c:crosses val="autoZero"/>
        <c:auto val="1"/>
        <c:lblAlgn val="ctr"/>
        <c:lblOffset val="100"/>
        <c:noMultiLvlLbl val="0"/>
      </c:catAx>
      <c:valAx>
        <c:axId val="-2118372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8376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057168420812202E-2"/>
          <c:y val="3.5756427332353798E-2"/>
          <c:w val="0.94555607513866402"/>
          <c:h val="0.803922995592293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Montessori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stdDev"/>
            <c:noEndCap val="0"/>
            <c:val val="1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PCT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FE-4685-96AA-906DAFD1D33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Conventional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errBars>
            <c:errBarType val="both"/>
            <c:errValType val="stdDev"/>
            <c:noEndCap val="0"/>
            <c:val val="1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PCT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FE-4685-96AA-906DAFD1D3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17433312"/>
        <c:axId val="-2117429968"/>
      </c:barChart>
      <c:catAx>
        <c:axId val="-2117433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7429968"/>
        <c:crosses val="autoZero"/>
        <c:auto val="1"/>
        <c:lblAlgn val="ctr"/>
        <c:lblOffset val="100"/>
        <c:noMultiLvlLbl val="0"/>
      </c:catAx>
      <c:valAx>
        <c:axId val="-2117429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7433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842348510784003E-2"/>
          <c:y val="0.12852253720579701"/>
          <c:w val="0.94715765148921605"/>
          <c:h val="0.710453887976525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Steiner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Pretend Acts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B8-459A-A0DC-9E583687830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Montessori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Pretend Acts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B8-459A-A0DC-9E583687830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National Curriculum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Pretend Acts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3.85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2B8-459A-A0DC-9E58368783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42158176"/>
        <c:axId val="2139247456"/>
      </c:barChart>
      <c:catAx>
        <c:axId val="2142158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9247456"/>
        <c:crosses val="autoZero"/>
        <c:auto val="1"/>
        <c:lblAlgn val="ctr"/>
        <c:lblOffset val="100"/>
        <c:noMultiLvlLbl val="0"/>
      </c:catAx>
      <c:valAx>
        <c:axId val="2139247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2158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5990403543307E-2"/>
          <c:y val="0.109523430762584"/>
          <c:w val="0.91804158464566898"/>
          <c:h val="0.7837973804258500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Montessori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Time 0</c:v>
                </c:pt>
                <c:pt idx="1">
                  <c:v>Time 1</c:v>
                </c:pt>
                <c:pt idx="2">
                  <c:v>Time 2</c:v>
                </c:pt>
                <c:pt idx="3">
                  <c:v>Time 3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0.13</c:v>
                </c:pt>
                <c:pt idx="1">
                  <c:v>0.15</c:v>
                </c:pt>
                <c:pt idx="2">
                  <c:v>0.3</c:v>
                </c:pt>
                <c:pt idx="3">
                  <c:v>0.24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AAD-1B48-BB56-816FA686387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Control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Time 0</c:v>
                </c:pt>
                <c:pt idx="1">
                  <c:v>Time 1</c:v>
                </c:pt>
                <c:pt idx="2">
                  <c:v>Time 2</c:v>
                </c:pt>
                <c:pt idx="3">
                  <c:v>Time 3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-0.13</c:v>
                </c:pt>
                <c:pt idx="1">
                  <c:v>-0.13</c:v>
                </c:pt>
                <c:pt idx="2">
                  <c:v>-0.27</c:v>
                </c:pt>
                <c:pt idx="3">
                  <c:v>-0.21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AAD-1B48-BB56-816FA686387D}"/>
            </c:ext>
          </c:extLst>
        </c:ser>
        <c:dLbls>
          <c:dLblPos val="b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820277552"/>
        <c:axId val="1820293808"/>
      </c:lineChart>
      <c:catAx>
        <c:axId val="18202775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Summed Z Scores</a:t>
                </a:r>
              </a:p>
            </c:rich>
          </c:tx>
          <c:layout>
            <c:manualLayout>
              <c:xMode val="edge"/>
              <c:yMode val="edge"/>
              <c:x val="0.44010027066929103"/>
              <c:y val="0.95491787924963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0293808"/>
        <c:crosses val="autoZero"/>
        <c:auto val="0"/>
        <c:lblAlgn val="ctr"/>
        <c:lblOffset val="100"/>
        <c:noMultiLvlLbl val="0"/>
      </c:catAx>
      <c:valAx>
        <c:axId val="1820293808"/>
        <c:scaling>
          <c:orientation val="minMax"/>
          <c:max val="0.75"/>
          <c:min val="-0.7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0277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5407812500000013"/>
          <c:y val="0.21031500920798418"/>
          <c:w val="0.13654687500000001"/>
          <c:h val="0.105299698246820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Montessori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errBars>
            <c:errBarType val="both"/>
            <c:errValType val="stdDev"/>
            <c:noEndCap val="0"/>
            <c:val val="1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TCT-DP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7B-4C21-A1A5-CBDF35AEE1E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Steiner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errBars>
            <c:errBarType val="both"/>
            <c:errValType val="stdDev"/>
            <c:noEndCap val="0"/>
            <c:val val="1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TCT-DP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32.65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7B-4C21-A1A5-CBDF35AEE1E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National Curriculum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errBars>
            <c:errBarType val="both"/>
            <c:errValType val="stdDev"/>
            <c:noEndCap val="0"/>
            <c:val val="1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TCT-DP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24.15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B7B-4C21-A1A5-CBDF35AEE1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41545120"/>
        <c:axId val="-2120729200"/>
      </c:barChart>
      <c:catAx>
        <c:axId val="2141545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20729200"/>
        <c:crosses val="autoZero"/>
        <c:auto val="1"/>
        <c:lblAlgn val="ctr"/>
        <c:lblOffset val="100"/>
        <c:noMultiLvlLbl val="0"/>
      </c:catAx>
      <c:valAx>
        <c:axId val="-2120729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1545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Montessori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accent1"/>
              </a:solidFill>
            </a:ln>
            <a:effectLst/>
          </c:spPr>
          <c:invertIfNegative val="0"/>
          <c:errBars>
            <c:errBarType val="both"/>
            <c:errValType val="stdDev"/>
            <c:noEndCap val="0"/>
            <c:val val="1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Sheet1!$A$2:$A$4</c:f>
              <c:strCache>
                <c:ptCount val="3"/>
                <c:pt idx="0">
                  <c:v>Age 5</c:v>
                </c:pt>
                <c:pt idx="1">
                  <c:v>Age 7</c:v>
                </c:pt>
                <c:pt idx="2">
                  <c:v>Age 9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10.1</c:v>
                </c:pt>
                <c:pt idx="1">
                  <c:v>12.1</c:v>
                </c:pt>
                <c:pt idx="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BB-4E83-9797-BE0904623B8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Steiner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accent6"/>
              </a:solidFill>
            </a:ln>
            <a:effectLst/>
          </c:spPr>
          <c:invertIfNegative val="0"/>
          <c:errBars>
            <c:errBarType val="both"/>
            <c:errValType val="stdDev"/>
            <c:noEndCap val="0"/>
            <c:val val="1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Sheet1!$A$2:$A$4</c:f>
              <c:strCache>
                <c:ptCount val="3"/>
                <c:pt idx="0">
                  <c:v>Age 5</c:v>
                </c:pt>
                <c:pt idx="1">
                  <c:v>Age 7</c:v>
                </c:pt>
                <c:pt idx="2">
                  <c:v>Age 9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8.6999999999999993</c:v>
                </c:pt>
                <c:pt idx="1">
                  <c:v>14</c:v>
                </c:pt>
                <c:pt idx="2">
                  <c:v>15.8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BB-4E83-9797-BE0904623B8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Conventional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errBars>
            <c:errBarType val="both"/>
            <c:errValType val="stdDev"/>
            <c:noEndCap val="0"/>
            <c:val val="1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Sheet1!$A$2:$A$4</c:f>
              <c:strCache>
                <c:ptCount val="3"/>
                <c:pt idx="0">
                  <c:v>Age 5</c:v>
                </c:pt>
                <c:pt idx="1">
                  <c:v>Age 7</c:v>
                </c:pt>
                <c:pt idx="2">
                  <c:v>Age 9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10.3</c:v>
                </c:pt>
                <c:pt idx="1">
                  <c:v>12.5</c:v>
                </c:pt>
                <c:pt idx="2">
                  <c:v>12.8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2BB-4E83-9797-BE0904623B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39739264"/>
        <c:axId val="2141208000"/>
      </c:barChart>
      <c:catAx>
        <c:axId val="2139739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1208000"/>
        <c:crosses val="autoZero"/>
        <c:auto val="1"/>
        <c:lblAlgn val="ctr"/>
        <c:lblOffset val="100"/>
        <c:noMultiLvlLbl val="0"/>
      </c:catAx>
      <c:valAx>
        <c:axId val="2141208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9739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Montessori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accent1"/>
              </a:solidFill>
            </a:ln>
            <a:effectLst/>
          </c:spPr>
          <c:invertIfNegative val="0"/>
          <c:errBars>
            <c:errBarType val="both"/>
            <c:errValType val="stdDev"/>
            <c:noEndCap val="0"/>
            <c:val val="1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Sheet1!$A$2:$A$4</c:f>
              <c:strCache>
                <c:ptCount val="3"/>
                <c:pt idx="0">
                  <c:v>Age 5</c:v>
                </c:pt>
                <c:pt idx="1">
                  <c:v>Age 7</c:v>
                </c:pt>
                <c:pt idx="2">
                  <c:v>Age 9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3.7</c:v>
                </c:pt>
                <c:pt idx="1">
                  <c:v>4</c:v>
                </c:pt>
                <c:pt idx="2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C4-4140-A321-BE1C92A6E47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Steiner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accent6"/>
              </a:solidFill>
            </a:ln>
            <a:effectLst/>
          </c:spPr>
          <c:invertIfNegative val="0"/>
          <c:errBars>
            <c:errBarType val="both"/>
            <c:errValType val="stdDev"/>
            <c:noEndCap val="0"/>
            <c:val val="1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Sheet1!$A$2:$A$4</c:f>
              <c:strCache>
                <c:ptCount val="3"/>
                <c:pt idx="0">
                  <c:v>Age 5</c:v>
                </c:pt>
                <c:pt idx="1">
                  <c:v>Age 7</c:v>
                </c:pt>
                <c:pt idx="2">
                  <c:v>Age 9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2.6</c:v>
                </c:pt>
                <c:pt idx="1">
                  <c:v>4.7</c:v>
                </c:pt>
                <c:pt idx="2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C4-4140-A321-BE1C92A6E47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Conventional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errBars>
            <c:errBarType val="both"/>
            <c:errValType val="stdDev"/>
            <c:noEndCap val="0"/>
            <c:val val="1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Sheet1!$A$2:$A$4</c:f>
              <c:strCache>
                <c:ptCount val="3"/>
                <c:pt idx="0">
                  <c:v>Age 5</c:v>
                </c:pt>
                <c:pt idx="1">
                  <c:v>Age 7</c:v>
                </c:pt>
                <c:pt idx="2">
                  <c:v>Age 9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3.3</c:v>
                </c:pt>
                <c:pt idx="1">
                  <c:v>3.9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EC4-4140-A321-BE1C92A6E4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16863120"/>
        <c:axId val="-2116861424"/>
      </c:barChart>
      <c:catAx>
        <c:axId val="-2116863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6861424"/>
        <c:crosses val="autoZero"/>
        <c:auto val="1"/>
        <c:lblAlgn val="ctr"/>
        <c:lblOffset val="100"/>
        <c:noMultiLvlLbl val="0"/>
      </c:catAx>
      <c:valAx>
        <c:axId val="-2116861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6863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Mastery Orientation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Montessori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Time 0</c:v>
                </c:pt>
                <c:pt idx="1">
                  <c:v>Time 1</c:v>
                </c:pt>
                <c:pt idx="2">
                  <c:v>Time 2</c:v>
                </c:pt>
                <c:pt idx="3">
                  <c:v>Time 3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0.52</c:v>
                </c:pt>
                <c:pt idx="1">
                  <c:v>0.49</c:v>
                </c:pt>
                <c:pt idx="2">
                  <c:v>0.56000000000000005</c:v>
                </c:pt>
                <c:pt idx="3">
                  <c:v>0.59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8E8-7040-8CB8-59120A0124C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Control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Time 0</c:v>
                </c:pt>
                <c:pt idx="1">
                  <c:v>Time 1</c:v>
                </c:pt>
                <c:pt idx="2">
                  <c:v>Time 2</c:v>
                </c:pt>
                <c:pt idx="3">
                  <c:v>Time 3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0.48</c:v>
                </c:pt>
                <c:pt idx="1">
                  <c:v>0.51</c:v>
                </c:pt>
                <c:pt idx="2">
                  <c:v>0.44</c:v>
                </c:pt>
                <c:pt idx="3">
                  <c:v>0.41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8E8-7040-8CB8-59120A0124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54692112"/>
        <c:axId val="1854683072"/>
      </c:lineChart>
      <c:catAx>
        <c:axId val="1854692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4683072"/>
        <c:crosses val="autoZero"/>
        <c:auto val="0"/>
        <c:lblAlgn val="ctr"/>
        <c:lblOffset val="100"/>
        <c:noMultiLvlLbl val="0"/>
      </c:catAx>
      <c:valAx>
        <c:axId val="1854683072"/>
        <c:scaling>
          <c:orientation val="minMax"/>
          <c:max val="0.65"/>
          <c:min val="0.3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t" anchorCtr="0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Proportion</a:t>
                </a:r>
                <a:r>
                  <a:rPr lang="en-US" baseline="0" dirty="0"/>
                  <a:t> </a:t>
                </a:r>
                <a:r>
                  <a:rPr lang="en-US" dirty="0"/>
                  <a:t>of Children Choosing Difficult Puzzle</a:t>
                </a:r>
              </a:p>
            </c:rich>
          </c:tx>
          <c:layout>
            <c:manualLayout>
              <c:xMode val="edge"/>
              <c:yMode val="edge"/>
              <c:x val="0"/>
              <c:y val="0.2115996424951007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t" anchorCtr="0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4692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763218918023601E-2"/>
          <c:y val="0.14339061999027"/>
          <c:w val="0.88092433562992101"/>
          <c:h val="0.6948406314689570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Removed Supplementary Materials </c:v>
                </c:pt>
              </c:strCache>
            </c:strRef>
          </c:tx>
          <c:spPr>
            <a:ln w="635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errBars>
            <c:errDir val="y"/>
            <c:errBarType val="minus"/>
            <c:errValType val="fixedVal"/>
            <c:noEndCap val="0"/>
            <c:val val="9.39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Sheet1!$A$2:$A$3</c:f>
              <c:strCache>
                <c:ptCount val="2"/>
                <c:pt idx="0">
                  <c:v>Pretest (Jan.)</c:v>
                </c:pt>
                <c:pt idx="1">
                  <c:v>Posttest (May)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22.29</c:v>
                </c:pt>
                <c:pt idx="1">
                  <c:v>27.4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515-4356-8D3E-622A4F4EB27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 Change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1"/>
            <c:marker>
              <c:symbol val="circle"/>
              <c:size val="5"/>
              <c:spPr>
                <a:solidFill>
                  <a:schemeClr val="accent2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spPr>
              <a:ln w="63500" cap="rnd">
                <a:solidFill>
                  <a:schemeClr val="accent1"/>
                </a:solidFill>
                <a:prstDash val="lg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B515-4356-8D3E-622A4F4EB27E}"/>
              </c:ext>
            </c:extLst>
          </c:dPt>
          <c:errBars>
            <c:errDir val="y"/>
            <c:errBarType val="plus"/>
            <c:errValType val="fixedVal"/>
            <c:noEndCap val="0"/>
            <c:val val="9.120000000000001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Sheet1!$A$2:$A$3</c:f>
              <c:strCache>
                <c:ptCount val="2"/>
                <c:pt idx="0">
                  <c:v>Pretest (Jan.)</c:v>
                </c:pt>
                <c:pt idx="1">
                  <c:v>Posttest (May)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29.82</c:v>
                </c:pt>
                <c:pt idx="1">
                  <c:v>30.23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515-4356-8D3E-622A4F4EB2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17368576"/>
        <c:axId val="2147095712"/>
      </c:lineChart>
      <c:catAx>
        <c:axId val="-2117368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7095712"/>
        <c:crosses val="autoZero"/>
        <c:auto val="1"/>
        <c:lblAlgn val="ctr"/>
        <c:lblOffset val="100"/>
        <c:noMultiLvlLbl val="0"/>
      </c:catAx>
      <c:valAx>
        <c:axId val="2147095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Number Correct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7368576"/>
        <c:crosses val="autoZero"/>
        <c:crossBetween val="between"/>
      </c:valAx>
      <c:spPr>
        <a:noFill/>
        <a:ln w="12700">
          <a:noFill/>
        </a:ln>
        <a:effectLst/>
      </c:spPr>
    </c:plotArea>
    <c:legend>
      <c:legendPos val="b"/>
      <c:layout>
        <c:manualLayout>
          <c:xMode val="edge"/>
          <c:yMode val="edge"/>
          <c:x val="0.2413782075784216"/>
          <c:y val="0.93673963507950331"/>
          <c:w val="0.62480091436667196"/>
          <c:h val="6.32603894365958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Flanker task</c:v>
                </c:pt>
              </c:strCache>
            </c:strRef>
          </c:tx>
          <c:spPr>
            <a:ln w="28575" cap="rnd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8575" cap="rnd">
                <a:solidFill>
                  <a:schemeClr val="accent1">
                    <a:lumMod val="50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CF57-46DE-B11A-3F112DAE4608}"/>
              </c:ext>
            </c:extLst>
          </c:dPt>
          <c:errBars>
            <c:errDir val="y"/>
            <c:errBarType val="both"/>
            <c:errValType val="stdDev"/>
            <c:noEndCap val="0"/>
            <c:val val="1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Sheet1!$A$2:$A$3</c:f>
              <c:strCache>
                <c:ptCount val="2"/>
                <c:pt idx="0">
                  <c:v>T1</c:v>
                </c:pt>
                <c:pt idx="1">
                  <c:v>T2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1.91</c:v>
                </c:pt>
                <c:pt idx="1">
                  <c:v>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F57-46DE-B11A-3F112DAE460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DCCS task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stdDev"/>
            <c:noEndCap val="0"/>
            <c:val val="1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Sheet1!$A$2:$A$3</c:f>
              <c:strCache>
                <c:ptCount val="2"/>
                <c:pt idx="0">
                  <c:v>T1</c:v>
                </c:pt>
                <c:pt idx="1">
                  <c:v>T2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1.27</c:v>
                </c:pt>
                <c:pt idx="1">
                  <c:v>2.95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F57-46DE-B11A-3F112DAE46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118636784"/>
        <c:axId val="-2118633584"/>
      </c:lineChart>
      <c:catAx>
        <c:axId val="-2118636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8633584"/>
        <c:crosses val="autoZero"/>
        <c:auto val="1"/>
        <c:lblAlgn val="ctr"/>
        <c:lblOffset val="100"/>
        <c:noMultiLvlLbl val="0"/>
      </c:catAx>
      <c:valAx>
        <c:axId val="-2118633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8636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520915354330699E-2"/>
          <c:y val="0.143390616179219"/>
          <c:w val="0.92772908464566906"/>
          <c:h val="0.744683148087897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Montessori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921-48EF-AB11-67DE31F0C156}"/>
              </c:ext>
            </c:extLst>
          </c:dPt>
          <c:errBars>
            <c:errBarType val="both"/>
            <c:errValType val="fixedVal"/>
            <c:noEndCap val="0"/>
            <c:val val="1.58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921-48EF-AB11-67DE31F0C15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Conventional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errBars>
            <c:errBarType val="both"/>
            <c:errValType val="fixedVal"/>
            <c:noEndCap val="0"/>
            <c:val val="4.0599999999999996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921-48EF-AB11-67DE31F0C1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18222496"/>
        <c:axId val="-2122061472"/>
      </c:barChart>
      <c:catAx>
        <c:axId val="211822249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2122061472"/>
        <c:crosses val="autoZero"/>
        <c:auto val="1"/>
        <c:lblAlgn val="ctr"/>
        <c:lblOffset val="100"/>
        <c:noMultiLvlLbl val="0"/>
      </c:catAx>
      <c:valAx>
        <c:axId val="-2122061472"/>
        <c:scaling>
          <c:orientation val="minMax"/>
          <c:max val="24"/>
          <c:min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8222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78605598762558304"/>
          <c:y val="0.384778860594224"/>
          <c:w val="0.19973868663250299"/>
          <c:h val="0.164736269652536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057168420812202E-2"/>
          <c:y val="3.5756427332353798E-2"/>
          <c:w val="0.94555607513866402"/>
          <c:h val="0.803922995592293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Montessori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stdDev"/>
            <c:noEndCap val="0"/>
            <c:val val="1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CEFT Errors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FE-4685-96AA-906DAFD1D33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Conventional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errBars>
            <c:errBarType val="both"/>
            <c:errValType val="stdDev"/>
            <c:noEndCap val="0"/>
            <c:val val="1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CEFT Errors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FE-4685-96AA-906DAFD1D3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17433312"/>
        <c:axId val="-2117429968"/>
      </c:barChart>
      <c:catAx>
        <c:axId val="-2117433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7429968"/>
        <c:crosses val="autoZero"/>
        <c:auto val="1"/>
        <c:lblAlgn val="ctr"/>
        <c:lblOffset val="100"/>
        <c:noMultiLvlLbl val="0"/>
      </c:catAx>
      <c:valAx>
        <c:axId val="-2117429968"/>
        <c:scaling>
          <c:orientation val="minMax"/>
          <c:max val="15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7433312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057168420812202E-2"/>
          <c:y val="3.5756427332353798E-2"/>
          <c:w val="0.94555607513866402"/>
          <c:h val="0.803922995592293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Montessori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stdDev"/>
            <c:noEndCap val="0"/>
            <c:val val="1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CEFT Speed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18.100000000000001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FE-4685-96AA-906DAFD1D33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Conventional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errBars>
            <c:errBarType val="both"/>
            <c:errValType val="stdDev"/>
            <c:noEndCap val="0"/>
            <c:val val="1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</c:f>
              <c:strCache>
                <c:ptCount val="1"/>
                <c:pt idx="0">
                  <c:v>CEFT Speed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FE-4685-96AA-906DAFD1D3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17433312"/>
        <c:axId val="-2117429968"/>
      </c:barChart>
      <c:catAx>
        <c:axId val="-2117433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7429968"/>
        <c:crosses val="autoZero"/>
        <c:auto val="1"/>
        <c:lblAlgn val="ctr"/>
        <c:lblOffset val="100"/>
        <c:noMultiLvlLbl val="0"/>
      </c:catAx>
      <c:valAx>
        <c:axId val="-2117429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7433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401293735949198E-2"/>
          <c:y val="0.14909385814718801"/>
          <c:w val="0.94620753048052297"/>
          <c:h val="0.721382458753044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Montessori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stdDev"/>
            <c:noEndCap val="0"/>
            <c:val val="1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Sheet1!$A$2:$A$3</c:f>
              <c:strCache>
                <c:ptCount val="2"/>
                <c:pt idx="0">
                  <c:v>Teacher EF ratings</c:v>
                </c:pt>
                <c:pt idx="1">
                  <c:v>Parent EF Ratings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105.7</c:v>
                </c:pt>
                <c:pt idx="1">
                  <c:v>99.669999999999973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68-40EA-B8CD-09D7976DEE2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Classical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errBars>
            <c:errBarType val="both"/>
            <c:errValType val="stdDev"/>
            <c:noEndCap val="0"/>
            <c:val val="1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Sheet1!$A$2:$A$3</c:f>
              <c:strCache>
                <c:ptCount val="2"/>
                <c:pt idx="0">
                  <c:v>Teacher EF ratings</c:v>
                </c:pt>
                <c:pt idx="1">
                  <c:v>Parent EF Ratings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133.01</c:v>
                </c:pt>
                <c:pt idx="1">
                  <c:v>121.2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68-40EA-B8CD-09D7976DEE2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Catholic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errBars>
            <c:errBarType val="both"/>
            <c:errValType val="stdDev"/>
            <c:noEndCap val="0"/>
            <c:val val="1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Sheet1!$A$2:$A$3</c:f>
              <c:strCache>
                <c:ptCount val="2"/>
                <c:pt idx="0">
                  <c:v>Teacher EF ratings</c:v>
                </c:pt>
                <c:pt idx="1">
                  <c:v>Parent EF Ratings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103.62</c:v>
                </c:pt>
                <c:pt idx="1">
                  <c:v>96.07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768-40EA-B8CD-09D7976DEE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41048080"/>
        <c:axId val="-2116715072"/>
      </c:barChart>
      <c:catAx>
        <c:axId val="2141048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6715072"/>
        <c:crosses val="autoZero"/>
        <c:auto val="1"/>
        <c:lblAlgn val="ctr"/>
        <c:lblOffset val="100"/>
        <c:noMultiLvlLbl val="0"/>
      </c:catAx>
      <c:valAx>
        <c:axId val="-2116715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1048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0.1474</cdr:x>
      <cdr:y>0.14685</cdr:y>
    </cdr:from>
    <cdr:to>
      <cdr:x>0.40251</cdr:x>
      <cdr:y>0.14685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DC363D4A-F71B-4444-B550-A67A0D9011F0}"/>
            </a:ext>
          </a:extLst>
        </cdr:cNvPr>
        <cdr:cNvCxnSpPr/>
      </cdr:nvCxnSpPr>
      <cdr:spPr>
        <a:xfrm xmlns:a="http://schemas.openxmlformats.org/drawingml/2006/main">
          <a:off x="1097006" y="660834"/>
          <a:ext cx="1898563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0.14574</cdr:x>
      <cdr:y>0.10841</cdr:y>
    </cdr:from>
    <cdr:to>
      <cdr:x>0.60649</cdr:x>
      <cdr:y>0.10841</cdr:y>
    </cdr:to>
    <cdr:cxnSp macro="">
      <cdr:nvCxnSpPr>
        <cdr:cNvPr id="4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DC363D4A-F71B-4444-B550-A67A0D9011F0}"/>
            </a:ext>
          </a:extLst>
        </cdr:cNvPr>
        <cdr:cNvCxnSpPr/>
      </cdr:nvCxnSpPr>
      <cdr:spPr>
        <a:xfrm xmlns:a="http://schemas.openxmlformats.org/drawingml/2006/main">
          <a:off x="1084649" y="487839"/>
          <a:ext cx="3429000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0.09267</cdr:x>
      <cdr:y>0.07842</cdr:y>
    </cdr:from>
    <cdr:to>
      <cdr:x>0.17161</cdr:x>
      <cdr:y>0.12497</cdr:y>
    </cdr:to>
    <cdr:sp macro="" textlink="">
      <cdr:nvSpPr>
        <cdr:cNvPr id="2" name="Left Brace 1"/>
        <cdr:cNvSpPr/>
      </cdr:nvSpPr>
      <cdr:spPr>
        <a:xfrm xmlns:a="http://schemas.openxmlformats.org/drawingml/2006/main" rot="5400000">
          <a:off x="909002" y="174071"/>
          <a:ext cx="218921" cy="608424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0.17544</cdr:x>
      <cdr:y>0.08185</cdr:y>
    </cdr:from>
    <cdr:to>
      <cdr:x>0.2404</cdr:x>
      <cdr:y>0.11919</cdr:y>
    </cdr:to>
    <cdr:sp macro="" textlink="">
      <cdr:nvSpPr>
        <cdr:cNvPr id="4" name="Left Brace 3"/>
        <cdr:cNvSpPr/>
      </cdr:nvSpPr>
      <cdr:spPr>
        <a:xfrm xmlns:a="http://schemas.openxmlformats.org/drawingml/2006/main" rot="5400000">
          <a:off x="1514727" y="222421"/>
          <a:ext cx="175607" cy="500674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0.18534</cdr:x>
      <cdr:y>0.02073</cdr:y>
    </cdr:from>
    <cdr:to>
      <cdr:x>0.35088</cdr:x>
      <cdr:y>0.09925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428502" y="97500"/>
          <a:ext cx="1275887" cy="36927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/>
            <a:t>* </a:t>
          </a:r>
        </a:p>
      </cdr:txBody>
    </cdr:sp>
  </cdr:relSizeAnchor>
  <cdr:relSizeAnchor xmlns:cdr="http://schemas.openxmlformats.org/drawingml/2006/chartDrawing">
    <cdr:from>
      <cdr:x>0.40232</cdr:x>
      <cdr:y>0.06</cdr:y>
    </cdr:from>
    <cdr:to>
      <cdr:x>0.5</cdr:x>
      <cdr:y>0.11449</cdr:y>
    </cdr:to>
    <cdr:sp macro="" textlink="">
      <cdr:nvSpPr>
        <cdr:cNvPr id="6" name="Left Brace 5"/>
        <cdr:cNvSpPr/>
      </cdr:nvSpPr>
      <cdr:spPr>
        <a:xfrm xmlns:a="http://schemas.openxmlformats.org/drawingml/2006/main" rot="5400000">
          <a:off x="3349148" y="33867"/>
          <a:ext cx="256263" cy="752862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0.43892</cdr:x>
      <cdr:y>0.00307</cdr:y>
    </cdr:from>
    <cdr:to>
      <cdr:x>0.60446</cdr:x>
      <cdr:y>0.08161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382942" y="14438"/>
          <a:ext cx="1275887" cy="36936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dirty="0"/>
            <a:t>*</a:t>
          </a:r>
          <a:r>
            <a:rPr lang="en-US" sz="1600" dirty="0"/>
            <a:t> </a:t>
          </a:r>
          <a:endParaRPr lang="en-US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0.84776</cdr:x>
      <cdr:y>0.43093</cdr:y>
    </cdr:from>
    <cdr:to>
      <cdr:x>0.84955</cdr:x>
      <cdr:y>0.59432</cdr:y>
    </cdr:to>
    <cdr:cxnSp macro="">
      <cdr:nvCxnSpPr>
        <cdr:cNvPr id="3" name="Straight Arrow Connector 2">
          <a:extLst xmlns:a="http://schemas.openxmlformats.org/drawingml/2006/main">
            <a:ext uri="{FF2B5EF4-FFF2-40B4-BE49-F238E27FC236}">
              <a16:creationId xmlns:a16="http://schemas.microsoft.com/office/drawing/2014/main" id="{6B54F451-D118-7247-BB1D-1B331E41C854}"/>
            </a:ext>
          </a:extLst>
        </cdr:cNvPr>
        <cdr:cNvCxnSpPr/>
      </cdr:nvCxnSpPr>
      <cdr:spPr>
        <a:xfrm xmlns:a="http://schemas.openxmlformats.org/drawingml/2006/main" flipH="1">
          <a:off x="6890591" y="2335063"/>
          <a:ext cx="14514" cy="885371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triangle"/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0.63993</cdr:x>
      <cdr:y>0.44181</cdr:y>
    </cdr:from>
    <cdr:to>
      <cdr:x>0.63993</cdr:x>
      <cdr:y>0.57101</cdr:y>
    </cdr:to>
    <cdr:cxnSp macro="">
      <cdr:nvCxnSpPr>
        <cdr:cNvPr id="4" name="Straight Arrow Connector 3">
          <a:extLst xmlns:a="http://schemas.openxmlformats.org/drawingml/2006/main">
            <a:ext uri="{FF2B5EF4-FFF2-40B4-BE49-F238E27FC236}">
              <a16:creationId xmlns:a16="http://schemas.microsoft.com/office/drawing/2014/main" id="{8A70998E-F706-3949-95E8-8A8A2F1C24D9}"/>
            </a:ext>
          </a:extLst>
        </cdr:cNvPr>
        <cdr:cNvCxnSpPr/>
      </cdr:nvCxnSpPr>
      <cdr:spPr>
        <a:xfrm xmlns:a="http://schemas.openxmlformats.org/drawingml/2006/main">
          <a:off x="5201340" y="2394039"/>
          <a:ext cx="0" cy="700059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triangle"/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0.29595</cdr:x>
      <cdr:y>0.68914</cdr:y>
    </cdr:from>
    <cdr:to>
      <cdr:x>0.71511</cdr:x>
      <cdr:y>0.77046</cdr:y>
    </cdr:to>
    <cdr:sp macro="" textlink="">
      <cdr:nvSpPr>
        <cdr:cNvPr id="2" name="Left Brace 1">
          <a:extLst xmlns:a="http://schemas.openxmlformats.org/drawingml/2006/main">
            <a:ext uri="{FF2B5EF4-FFF2-40B4-BE49-F238E27FC236}">
              <a16:creationId xmlns:a16="http://schemas.microsoft.com/office/drawing/2014/main" id="{1276B443-2288-4767-AD6D-837E7AFE4DE9}"/>
            </a:ext>
          </a:extLst>
        </cdr:cNvPr>
        <cdr:cNvSpPr/>
      </cdr:nvSpPr>
      <cdr:spPr>
        <a:xfrm xmlns:a="http://schemas.openxmlformats.org/drawingml/2006/main" rot="16200000">
          <a:off x="5139011" y="971732"/>
          <a:ext cx="353876" cy="4407756"/>
        </a:xfrm>
        <a:prstGeom xmlns:a="http://schemas.openxmlformats.org/drawingml/2006/main" prst="leftBrace">
          <a:avLst/>
        </a:prstGeom>
        <a:ln xmlns:a="http://schemas.openxmlformats.org/drawingml/2006/main" w="1270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0.45873</cdr:x>
      <cdr:y>0.76269</cdr:y>
    </cdr:from>
    <cdr:to>
      <cdr:x>0.5304</cdr:x>
      <cdr:y>0.8416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BDA93F05-6C01-4EB4-9C8A-29E222B82A4F}"/>
            </a:ext>
          </a:extLst>
        </cdr:cNvPr>
        <cdr:cNvSpPr txBox="1"/>
      </cdr:nvSpPr>
      <cdr:spPr>
        <a:xfrm xmlns:a="http://schemas.openxmlformats.org/drawingml/2006/main" rot="10800000">
          <a:off x="4823785" y="3318723"/>
          <a:ext cx="753733" cy="3433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dirty="0"/>
            <a:t>***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0.30367</cdr:x>
      <cdr:y>0.20743</cdr:y>
    </cdr:from>
    <cdr:to>
      <cdr:x>0.41155</cdr:x>
      <cdr:y>0.23215</cdr:y>
    </cdr:to>
    <cdr:sp macro="" textlink="">
      <cdr:nvSpPr>
        <cdr:cNvPr id="3" name="Left Brace 2">
          <a:extLst xmlns:a="http://schemas.openxmlformats.org/drawingml/2006/main">
            <a:ext uri="{FF2B5EF4-FFF2-40B4-BE49-F238E27FC236}">
              <a16:creationId xmlns:a16="http://schemas.microsoft.com/office/drawing/2014/main" id="{7A521FDA-3854-4DB7-9A50-1D9D941D2405}"/>
            </a:ext>
          </a:extLst>
        </cdr:cNvPr>
        <cdr:cNvSpPr/>
      </cdr:nvSpPr>
      <cdr:spPr>
        <a:xfrm xmlns:a="http://schemas.openxmlformats.org/drawingml/2006/main" rot="5400000">
          <a:off x="3891605" y="463696"/>
          <a:ext cx="119182" cy="1191942"/>
        </a:xfrm>
        <a:prstGeom xmlns:a="http://schemas.openxmlformats.org/drawingml/2006/main" prst="leftBrace">
          <a:avLst/>
        </a:prstGeom>
        <a:ln xmlns:a="http://schemas.openxmlformats.org/drawingml/2006/main" w="12700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  <cdr:relSizeAnchor xmlns:cdr="http://schemas.openxmlformats.org/drawingml/2006/chartDrawing">
    <cdr:from>
      <cdr:x>0.34376</cdr:x>
      <cdr:y>0.1375</cdr:y>
    </cdr:from>
    <cdr:to>
      <cdr:x>0.40169</cdr:x>
      <cdr:y>0.21411</cdr:y>
    </cdr:to>
    <cdr:sp macro="" textlink="">
      <cdr:nvSpPr>
        <cdr:cNvPr id="4" name="TextBox 9">
          <a:extLst xmlns:a="http://schemas.openxmlformats.org/drawingml/2006/main">
            <a:ext uri="{FF2B5EF4-FFF2-40B4-BE49-F238E27FC236}">
              <a16:creationId xmlns:a16="http://schemas.microsoft.com/office/drawing/2014/main" id="{9F4B657D-8D88-4790-8B7B-6B20A1D0AA6D}"/>
            </a:ext>
          </a:extLst>
        </cdr:cNvPr>
        <cdr:cNvSpPr txBox="1"/>
      </cdr:nvSpPr>
      <cdr:spPr>
        <a:xfrm xmlns:a="http://schemas.openxmlformats.org/drawingml/2006/main">
          <a:off x="3798111" y="662913"/>
          <a:ext cx="640056" cy="36935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/>
            <a:t>*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0.38463</cdr:x>
      <cdr:y>0.19157</cdr:y>
    </cdr:from>
    <cdr:to>
      <cdr:x>0.65698</cdr:x>
      <cdr:y>0.24235</cdr:y>
    </cdr:to>
    <cdr:sp macro="" textlink="">
      <cdr:nvSpPr>
        <cdr:cNvPr id="2" name="Left Brace 1">
          <a:extLst xmlns:a="http://schemas.openxmlformats.org/drawingml/2006/main">
            <a:ext uri="{FF2B5EF4-FFF2-40B4-BE49-F238E27FC236}">
              <a16:creationId xmlns:a16="http://schemas.microsoft.com/office/drawing/2014/main" id="{1B2042D4-CC19-4D6E-99C3-AA937E3F43A0}"/>
            </a:ext>
          </a:extLst>
        </cdr:cNvPr>
        <cdr:cNvSpPr/>
      </cdr:nvSpPr>
      <cdr:spPr>
        <a:xfrm xmlns:a="http://schemas.openxmlformats.org/drawingml/2006/main" rot="5400000">
          <a:off x="5346841" y="-323636"/>
          <a:ext cx="259423" cy="2863921"/>
        </a:xfrm>
        <a:prstGeom xmlns:a="http://schemas.openxmlformats.org/drawingml/2006/main" prst="leftBrace">
          <a:avLst/>
        </a:prstGeom>
        <a:ln xmlns:a="http://schemas.openxmlformats.org/drawingml/2006/main" w="1270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</cdr:x>
      <cdr:y>0.13691</cdr:y>
    </cdr:from>
    <cdr:to>
      <cdr:x>0.54657</cdr:x>
      <cdr:y>0.18618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898C6C89-2045-45E7-A9C4-106978AF8AF2}"/>
            </a:ext>
          </a:extLst>
        </cdr:cNvPr>
        <cdr:cNvSpPr txBox="1"/>
      </cdr:nvSpPr>
      <cdr:spPr>
        <a:xfrm xmlns:a="http://schemas.openxmlformats.org/drawingml/2006/main">
          <a:off x="5257800" y="699400"/>
          <a:ext cx="489711" cy="2516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dirty="0"/>
            <a:t>**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0.84776</cdr:x>
      <cdr:y>0.43093</cdr:y>
    </cdr:from>
    <cdr:to>
      <cdr:x>0.84955</cdr:x>
      <cdr:y>0.59432</cdr:y>
    </cdr:to>
    <cdr:cxnSp macro="">
      <cdr:nvCxnSpPr>
        <cdr:cNvPr id="3" name="Straight Arrow Connector 2">
          <a:extLst xmlns:a="http://schemas.openxmlformats.org/drawingml/2006/main">
            <a:ext uri="{FF2B5EF4-FFF2-40B4-BE49-F238E27FC236}">
              <a16:creationId xmlns:a16="http://schemas.microsoft.com/office/drawing/2014/main" id="{6B54F451-D118-7247-BB1D-1B331E41C854}"/>
            </a:ext>
          </a:extLst>
        </cdr:cNvPr>
        <cdr:cNvCxnSpPr/>
      </cdr:nvCxnSpPr>
      <cdr:spPr>
        <a:xfrm xmlns:a="http://schemas.openxmlformats.org/drawingml/2006/main" flipH="1">
          <a:off x="6890591" y="2335063"/>
          <a:ext cx="14514" cy="885371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triangle"/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0.63993</cdr:x>
      <cdr:y>0.44181</cdr:y>
    </cdr:from>
    <cdr:to>
      <cdr:x>0.63993</cdr:x>
      <cdr:y>0.57101</cdr:y>
    </cdr:to>
    <cdr:cxnSp macro="">
      <cdr:nvCxnSpPr>
        <cdr:cNvPr id="4" name="Straight Arrow Connector 3">
          <a:extLst xmlns:a="http://schemas.openxmlformats.org/drawingml/2006/main">
            <a:ext uri="{FF2B5EF4-FFF2-40B4-BE49-F238E27FC236}">
              <a16:creationId xmlns:a16="http://schemas.microsoft.com/office/drawing/2014/main" id="{8A70998E-F706-3949-95E8-8A8A2F1C24D9}"/>
            </a:ext>
          </a:extLst>
        </cdr:cNvPr>
        <cdr:cNvCxnSpPr/>
      </cdr:nvCxnSpPr>
      <cdr:spPr>
        <a:xfrm xmlns:a="http://schemas.openxmlformats.org/drawingml/2006/main">
          <a:off x="5201340" y="2394039"/>
          <a:ext cx="0" cy="700059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triangle"/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0.09614</cdr:x>
      <cdr:y>0.12205</cdr:y>
    </cdr:from>
    <cdr:to>
      <cdr:x>0.16505</cdr:x>
      <cdr:y>0.15651</cdr:y>
    </cdr:to>
    <cdr:sp macro="" textlink="">
      <cdr:nvSpPr>
        <cdr:cNvPr id="2" name="Left Brace 1">
          <a:extLst xmlns:a="http://schemas.openxmlformats.org/drawingml/2006/main">
            <a:ext uri="{FF2B5EF4-FFF2-40B4-BE49-F238E27FC236}">
              <a16:creationId xmlns:a16="http://schemas.microsoft.com/office/drawing/2014/main" id="{6E723B00-9FF4-4BE0-A7D1-917EFB472859}"/>
            </a:ext>
          </a:extLst>
        </cdr:cNvPr>
        <cdr:cNvSpPr/>
      </cdr:nvSpPr>
      <cdr:spPr>
        <a:xfrm xmlns:a="http://schemas.openxmlformats.org/drawingml/2006/main" rot="5400000">
          <a:off x="1288613" y="322450"/>
          <a:ext cx="169397" cy="724585"/>
        </a:xfrm>
        <a:prstGeom xmlns:a="http://schemas.openxmlformats.org/drawingml/2006/main" prst="leftBrace">
          <a:avLst/>
        </a:prstGeom>
        <a:ln xmlns:a="http://schemas.openxmlformats.org/drawingml/2006/main" w="1270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  <cdr:relSizeAnchor xmlns:cdr="http://schemas.openxmlformats.org/drawingml/2006/chartDrawing">
    <cdr:from>
      <cdr:x>0.12151</cdr:x>
      <cdr:y>0.0593</cdr:y>
    </cdr:from>
    <cdr:to>
      <cdr:x>0.20847</cdr:x>
      <cdr:y>0.2453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19D875F5-44CB-2349-AB38-BE474CEF4C24}"/>
            </a:ext>
          </a:extLst>
        </cdr:cNvPr>
        <cdr:cNvSpPr txBox="1"/>
      </cdr:nvSpPr>
      <cdr:spPr>
        <a:xfrm xmlns:a="http://schemas.openxmlformats.org/drawingml/2006/main">
          <a:off x="1277778" y="29152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/>
            <a:t>+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0.54544</cdr:x>
      <cdr:y>0.02994</cdr:y>
    </cdr:from>
    <cdr:to>
      <cdr:x>0.74964</cdr:x>
      <cdr:y>0.07876</cdr:y>
    </cdr:to>
    <cdr:sp macro="" textlink="">
      <cdr:nvSpPr>
        <cdr:cNvPr id="2" name="Right Brace 1">
          <a:extLst xmlns:a="http://schemas.openxmlformats.org/drawingml/2006/main">
            <a:ext uri="{FF2B5EF4-FFF2-40B4-BE49-F238E27FC236}">
              <a16:creationId xmlns:a16="http://schemas.microsoft.com/office/drawing/2014/main" id="{E67469AF-2FE6-410A-B9F0-1B978966A898}"/>
            </a:ext>
          </a:extLst>
        </cdr:cNvPr>
        <cdr:cNvSpPr/>
      </cdr:nvSpPr>
      <cdr:spPr>
        <a:xfrm xmlns:a="http://schemas.openxmlformats.org/drawingml/2006/main" rot="16200000">
          <a:off x="6703082" y="-837165"/>
          <a:ext cx="212432" cy="2147286"/>
        </a:xfrm>
        <a:prstGeom xmlns:a="http://schemas.openxmlformats.org/drawingml/2006/main" prst="rightBrace">
          <a:avLst/>
        </a:prstGeom>
        <a:ln xmlns:a="http://schemas.openxmlformats.org/drawingml/2006/main" w="1270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 dirty="0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0.68655</cdr:x>
      <cdr:y>0.06069</cdr:y>
    </cdr:from>
    <cdr:to>
      <cdr:x>0.76932</cdr:x>
      <cdr:y>0.12851</cdr:y>
    </cdr:to>
    <cdr:sp macro="" textlink="">
      <cdr:nvSpPr>
        <cdr:cNvPr id="2" name="Left Brace 1"/>
        <cdr:cNvSpPr/>
      </cdr:nvSpPr>
      <cdr:spPr>
        <a:xfrm xmlns:a="http://schemas.openxmlformats.org/drawingml/2006/main" rot="5400000">
          <a:off x="5451041" y="125906"/>
          <a:ext cx="318953" cy="637943"/>
        </a:xfrm>
        <a:prstGeom xmlns:a="http://schemas.openxmlformats.org/drawingml/2006/main" prst="leftBrace">
          <a:avLst/>
        </a:prstGeom>
        <a:ln xmlns:a="http://schemas.openxmlformats.org/drawingml/2006/main" w="1270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0.59379</cdr:x>
      <cdr:y>0.06069</cdr:y>
    </cdr:from>
    <cdr:to>
      <cdr:x>0.67656</cdr:x>
      <cdr:y>0.12851</cdr:y>
    </cdr:to>
    <cdr:sp macro="" textlink="">
      <cdr:nvSpPr>
        <cdr:cNvPr id="4" name="Left Brace 3"/>
        <cdr:cNvSpPr/>
      </cdr:nvSpPr>
      <cdr:spPr>
        <a:xfrm xmlns:a="http://schemas.openxmlformats.org/drawingml/2006/main" rot="5400000">
          <a:off x="4736086" y="125906"/>
          <a:ext cx="318953" cy="637943"/>
        </a:xfrm>
        <a:prstGeom xmlns:a="http://schemas.openxmlformats.org/drawingml/2006/main" prst="leftBrace">
          <a:avLst/>
        </a:prstGeom>
        <a:ln xmlns:a="http://schemas.openxmlformats.org/drawingml/2006/main" w="1270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0.60715</cdr:x>
      <cdr:y>0.0238</cdr:y>
    </cdr:from>
    <cdr:to>
      <cdr:x>0.77269</cdr:x>
      <cdr:y>0.10233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679529" y="111917"/>
          <a:ext cx="1275887" cy="3693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/>
            <a:t>** 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EBFA0-4C49-7448-BD78-43A67F7C9212}" type="datetimeFigureOut">
              <a:t>1/20/20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7796B4-9C62-D845-B1E1-615C7887BFE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37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N=172, ages 33-76 months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7796B4-9C62-D845-B1E1-615C7887BFE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8771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N=201 children, ages= 4.37 to 13.40 years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7796B4-9C62-D845-B1E1-615C7887BFE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8306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 =141 3 to 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5DE0B-F615-3349-ADDD-E8F604231DE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061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N=201, ages 4.37 to 13.40 years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7796B4-9C62-D845-B1E1-615C7887BFE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0187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N=148, third grade students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7796B4-9C62-D845-B1E1-615C7887BFE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1579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N=57, age 12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7796B4-9C62-D845-B1E1-615C7887BFE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8395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N=211</a:t>
            </a:r>
            <a:r>
              <a:rPr lang="en-US" baseline="0" dirty="0"/>
              <a:t> children from grades 1st-4</a:t>
            </a:r>
            <a:r>
              <a:rPr lang="en-US" baseline="30000" dirty="0"/>
              <a:t>th</a:t>
            </a:r>
            <a:r>
              <a:rPr lang="en-US" baseline="0" dirty="0"/>
              <a:t>. Significance values not specific to task but Montessori significantly better overall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s-IS" dirty="0"/>
              <a:t>(R / Rao(9,428) = 6.49 ; p&lt; .001; effect of type of school on score )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796B4-9C62-D845-B1E1-615C7887BFE3}" type="slidenum">
              <a:rPr lang="uk-UA" smtClean="0"/>
              <a:t>17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15905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N=211</a:t>
            </a:r>
            <a:r>
              <a:rPr lang="en-US" baseline="0" dirty="0"/>
              <a:t> children from grades 1-4.Significance values not specific to task but Montessori significantly better overall </a:t>
            </a:r>
            <a:r>
              <a:rPr lang="is-IS" dirty="0"/>
              <a:t>(R / Rao(9,428) = 6.49 ; p&lt; .001; effect of type of school on score)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796B4-9C62-D845-B1E1-615C7887BFE3}" type="slidenum">
              <a:rPr lang="uk-UA" smtClean="0"/>
              <a:t>18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7279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N=211</a:t>
            </a:r>
            <a:r>
              <a:rPr lang="en-US" baseline="0" dirty="0"/>
              <a:t> children from grades 1-4. Significance values not specific to task but Montessori significantly better overall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796B4-9C62-D845-B1E1-615C7887BFE3}" type="slidenum">
              <a:rPr lang="uk-UA" smtClean="0"/>
              <a:t>19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446924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N=28, preschooers, mean age 5. Matched pairs, with age deviating by u0 to 6 months. Wilcoxan tests. Draw a picture from a jelly bean shape; drawing scored for originality, elaboration, activity, and title adequacy. Scores weighted.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7796B4-9C62-D845-B1E1-615C7887BFE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0816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N=20 students from each school , elementary school&gt; Montess –ori children we4re more likely to use finger as toothbrush than hold imagiunary toothbrush. Unclear if  indicates anything important</a:t>
            </a:r>
          </a:p>
          <a:p>
            <a:r>
              <a:rPr lang="nl-NL" dirty="0"/>
              <a:t>F(2, 55) = 4.05,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7796B4-9C62-D845-B1E1-615C7887BFE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748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baseline="0" dirty="0"/>
              <a:t>nother EFfinding:</a:t>
            </a:r>
          </a:p>
          <a:p>
            <a:r>
              <a:rPr lang="en-US" baseline="0" dirty="0"/>
              <a:t>EF at T0 is highly related to </a:t>
            </a:r>
            <a:r>
              <a:rPr lang="en-US" baseline="0" dirty="0" err="1"/>
              <a:t>Acad</a:t>
            </a:r>
            <a:r>
              <a:rPr lang="en-US" baseline="0" dirty="0"/>
              <a:t> Ach for both groups, but not for Montessori group over time, suggesting M </a:t>
            </a:r>
            <a:r>
              <a:rPr lang="en-US" baseline="0" dirty="0" err="1"/>
              <a:t>env</a:t>
            </a:r>
            <a:r>
              <a:rPr lang="en-US" baseline="0" dirty="0"/>
              <a:t> is equally supportive of ach of low-EF children</a:t>
            </a:r>
          </a:p>
          <a:p>
            <a:r>
              <a:rPr lang="en-US" baseline="0" dirty="0"/>
              <a:t>Montessori as Elevator and Equalizer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5DE0B-F615-3349-ADDD-E8F604231DE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1092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N=20 students from each school, elementary school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7796B4-9C62-D845-B1E1-615C7887BFE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63500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N=135</a:t>
            </a:r>
            <a:r>
              <a:rPr lang="en-US" baseline="0" dirty="0"/>
              <a:t> student, 45 from each, divided further into 5, 7, 9 years old with N=15 for each age group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796B4-9C62-D845-B1E1-615C7887BFE3}" type="slidenum">
              <a:rPr lang="uk-UA" smtClean="0"/>
              <a:t>24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43867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N=135</a:t>
            </a:r>
            <a:r>
              <a:rPr lang="en-US" baseline="0" dirty="0"/>
              <a:t> student, 45 from each, divided further into 5, 7, 9 years old with N=15 for each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796B4-9C62-D845-B1E1-615C7887BFE3}" type="slidenum">
              <a:rPr lang="uk-UA" smtClean="0"/>
              <a:t>25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80239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Over time Montessori chi.dren more apt to persist on difficult task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8A3B5-6C37-2F48-BC4B-A3D288CB4D6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262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N=52</a:t>
            </a:r>
            <a:r>
              <a:rPr lang="en-US" baseline="0" dirty="0"/>
              <a:t> (35 unchanged and 17 in the changed)</a:t>
            </a:r>
            <a:r>
              <a:rPr lang="en-US" dirty="0"/>
              <a:t>,</a:t>
            </a:r>
            <a:r>
              <a:rPr lang="en-US" baseline="0" dirty="0"/>
              <a:t> ages 3-5, Mean age = 57.4 Months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Greater school-year change in classrooms with only Montessori materials: t(50) = 1.71, p &lt; .05, Cohen’s d = .51. </a:t>
            </a:r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796B4-9C62-D845-B1E1-615C7887BFE3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937087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N=23, 3 year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olds; do well relative to norm data, but very small N, no control group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7796B4-9C62-D845-B1E1-615C7887BFE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2368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N=55, 25 control condition</a:t>
            </a:r>
            <a:r>
              <a:rPr lang="en-US" baseline="0" dirty="0"/>
              <a:t> and 30 Montessori,</a:t>
            </a:r>
            <a:r>
              <a:rPr lang="en-US" dirty="0"/>
              <a:t> Age</a:t>
            </a:r>
            <a:r>
              <a:rPr lang="en-US" baseline="0" dirty="0"/>
              <a:t>= 5 years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mr-IN" dirty="0" err="1"/>
              <a:t>t</a:t>
            </a:r>
            <a:r>
              <a:rPr lang="mr-IN" dirty="0"/>
              <a:t>(53) = 2.11</a:t>
            </a:r>
            <a:r>
              <a:rPr lang="en-US" dirty="0"/>
              <a:t>, p = .039, d = .61</a:t>
            </a:r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796B4-9C62-D845-B1E1-615C7887BFE3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180040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N=28, preschooers, mean age 5. Matched pairs, with age deviating by up to 6 months. Wilcoxan tests. Montessori made same number of errors.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7796B4-9C62-D845-B1E1-615C7887BFE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6200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N=28, preschooers, mean age 5. Matched pairs, with age deviating by up to 6 months. Wilcoxan tests. Montessori made same number of errors.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7796B4-9C62-D845-B1E1-615C7887BFE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4457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n=112 parents, n=112 teachers, elementary school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7796B4-9C62-D845-B1E1-615C7887BFE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103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AB2BD-9FDE-4DD3-95BD-6C4904EAD7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8E1F77-4515-4E0E-B359-C082E0D4CE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A961DD-EFC5-4A91-A9CB-293F2BA4E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69B7C-8F22-BD4C-AA08-A0B9792CB0ED}" type="datetimeFigureOut">
              <a:rPr lang="en-US" smtClean="0"/>
              <a:t>1/20/20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CF9D2A-EFAC-4262-A3A0-580AA4F39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65D40-C3AF-4284-BE8D-73A57EA2B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E30F-58A5-4543-AC19-068E9D48B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201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4D0AF-D5F2-4BA3-B4A9-AFC2EEA6A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3929D1-F443-4E6C-8235-955B40530A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124530-7B05-4906-B5B1-200A757E1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69B7C-8F22-BD4C-AA08-A0B9792CB0ED}" type="datetimeFigureOut">
              <a:rPr lang="en-US" smtClean="0"/>
              <a:t>1/20/20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8CAD0-1A49-46AB-A70E-BC829DC3B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08F84E-90B7-45C4-9EC4-250A5261C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E30F-58A5-4543-AC19-068E9D48B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054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D682FA-EC3D-4313-B339-5FF834674D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C01DB9-68E8-467E-A3C7-B2F956CF3A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C3BBB4-BA7A-4CD2-AE76-85BBFE8C6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69B7C-8F22-BD4C-AA08-A0B9792CB0ED}" type="datetimeFigureOut">
              <a:rPr lang="en-US" smtClean="0"/>
              <a:t>1/20/20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AA1D9-CADA-4C72-BCDA-A02AB73FA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00FB83-3222-4658-8157-A10C83A2A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E30F-58A5-4543-AC19-068E9D48B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607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04901-1EA9-43CC-9197-998C4FFE0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A0470-8734-4EE4-9BF8-F98448F5C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99104D-8424-4333-BEC5-D80C158CE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69B7C-8F22-BD4C-AA08-A0B9792CB0ED}" type="datetimeFigureOut">
              <a:rPr lang="en-US" smtClean="0"/>
              <a:t>1/20/20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D0121-2FAC-4E65-98F1-06A23E266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6FAF47-2F4C-40A4-96A3-70EFC5DB1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E30F-58A5-4543-AC19-068E9D48B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395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3A76C-E6CF-4CFA-B6BA-5DAB3D702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DB1A63-35A9-4AA5-96FE-51F78267CF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11DDA2-C9BE-4DA0-B91F-710D6C388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69B7C-8F22-BD4C-AA08-A0B9792CB0ED}" type="datetimeFigureOut">
              <a:rPr lang="en-US" smtClean="0"/>
              <a:t>1/20/20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FA919-D918-49F2-BD95-FA74F5E2F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9A2D5-6A2D-479F-A1CD-E14024E25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E30F-58A5-4543-AC19-068E9D48B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529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DD8F4-A1D7-4D9B-8ACB-BBD55720F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C54BA-FCBE-4347-8247-0EBC18424F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F7F273-BC5D-4804-8907-936D952B02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4E4D58-69A1-467B-9407-7693E5BF4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69B7C-8F22-BD4C-AA08-A0B9792CB0ED}" type="datetimeFigureOut">
              <a:rPr lang="en-US" smtClean="0"/>
              <a:t>1/20/20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D1D779-E568-4146-A674-75AF7F4BA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A7804B-434E-4DAF-B93F-ACA6228B3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E30F-58A5-4543-AC19-068E9D48B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80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8EBD7-761E-4CB4-AB32-0E5034FAE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6B67B3-EB87-48F0-B8D0-F4DD19592C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2EE55B-D310-44D7-BAF0-751A3A4132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C674BE-CDCF-471A-8E09-B2EF1A1DB0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E360BD-EFDC-44D1-AB84-258C59AF24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6C3F6D-723B-449B-A225-78E2C9BCB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69B7C-8F22-BD4C-AA08-A0B9792CB0ED}" type="datetimeFigureOut">
              <a:rPr lang="en-US" smtClean="0"/>
              <a:t>1/20/20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932DFE-5A33-47BF-91E0-270C83838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61E045-D635-4AAA-99C5-220CB6D9D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E30F-58A5-4543-AC19-068E9D48B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070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DE1C8-B994-4D4E-90FD-7079A2FF6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B0F126-2AF4-4B58-B45E-5150FDE52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69B7C-8F22-BD4C-AA08-A0B9792CB0ED}" type="datetimeFigureOut">
              <a:rPr lang="en-US" smtClean="0"/>
              <a:t>1/20/20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361B35-205F-45D6-9F13-A9D2D6D40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FDCBB8-44F0-4378-A7EE-0E90BC8C0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E30F-58A5-4543-AC19-068E9D48B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440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7180EA-B7D6-4454-9414-7CDEE61F8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69B7C-8F22-BD4C-AA08-A0B9792CB0ED}" type="datetimeFigureOut">
              <a:rPr lang="en-US" smtClean="0"/>
              <a:t>1/20/20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C83E5E-8390-4BA1-803E-04ADD6C04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849CB3-28BA-4EF2-AB96-78012F289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E30F-58A5-4543-AC19-068E9D48B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833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D7F52-055B-4B4C-87FD-871279D66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67844-6D7C-404C-88D5-CABF16A2D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621905-D008-401A-A0E1-72E692A43C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267ACF-3366-4A12-A097-F6FB96FE9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69B7C-8F22-BD4C-AA08-A0B9792CB0ED}" type="datetimeFigureOut">
              <a:rPr lang="en-US" smtClean="0"/>
              <a:t>1/20/20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F4FCCB-90EE-4842-828B-77E15D5FA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AB9D6D-E1B5-4EA5-A546-89518003C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E30F-58A5-4543-AC19-068E9D48B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695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3E5E5-E36C-4535-8C63-5975E6DD4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A22D12-0F1C-45E0-82F2-D1C083A88F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73A74B-A6E8-4118-B9F5-711841C5C4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5ED7DE-CC26-44E1-8BF3-C70F6B7A4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69B7C-8F22-BD4C-AA08-A0B9792CB0ED}" type="datetimeFigureOut">
              <a:rPr lang="en-US" smtClean="0"/>
              <a:t>1/20/20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60DCBA-4150-4A73-9100-4B9236215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91FDE2-6A44-40AA-80C2-78A301D70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E30F-58A5-4543-AC19-068E9D48B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388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87BAF1-355D-4F24-A11F-DB04E36D4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B992F0-A864-4570-AB65-4367FE7E3B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7DFD57-FF9C-4C27-8DC5-B977F3A349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69B7C-8F22-BD4C-AA08-A0B9792CB0ED}" type="datetimeFigureOut">
              <a:rPr lang="en-US" smtClean="0"/>
              <a:t>1/20/20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5AF028-90A2-4554-AEA6-1CBA0DD3AE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8F5985-7963-4678-85C7-8FA232DA61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7E30F-58A5-4543-AC19-068E9D48B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030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90EC3-A041-8F4B-AEAE-AFA467A42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Montessori-science.org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9B5C6-AE5F-A449-BA9F-DB6705368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This slide deck shows data from Lillard and others’ studies relevant to Montessori education.</a:t>
            </a:r>
          </a:p>
          <a:p>
            <a:r>
              <a:rPr lang="en-US"/>
              <a:t>It presents the full, unbiased picture of peer-reviewed results we found as of January, 2020</a:t>
            </a:r>
          </a:p>
          <a:p>
            <a:r>
              <a:rPr lang="en-US"/>
              <a:t>Original papers are referenced</a:t>
            </a:r>
          </a:p>
          <a:p>
            <a:r>
              <a:rPr lang="en-US"/>
              <a:t>School administrators, parents, and others should feel free to use these slides in presentations except please ask before presenting at a conference where Lillard will also present (lillard@virginia.edu)</a:t>
            </a:r>
          </a:p>
          <a:p>
            <a:r>
              <a:rPr lang="en-US"/>
              <a:t>Slides were created by UVa students in the Reinventing Eduvation seminarin the fall of 2019 and edited by Allyson Snyder. </a:t>
            </a:r>
          </a:p>
        </p:txBody>
      </p:sp>
    </p:spTree>
    <p:extLst>
      <p:ext uri="{BB962C8B-B14F-4D97-AF65-F5344CB8AC3E}">
        <p14:creationId xmlns:p14="http://schemas.microsoft.com/office/powerpoint/2010/main" val="496578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8635C24-5E23-4306-A0CA-5516154B74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2925589"/>
              </p:ext>
            </p:extLst>
          </p:nvPr>
        </p:nvGraphicFramePr>
        <p:xfrm>
          <a:off x="1654928" y="1623319"/>
          <a:ext cx="9501207" cy="4369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Left Brace 6">
            <a:extLst>
              <a:ext uri="{FF2B5EF4-FFF2-40B4-BE49-F238E27FC236}">
                <a16:creationId xmlns:a16="http://schemas.microsoft.com/office/drawing/2014/main" id="{87DC3C23-B256-4064-A4F1-7E05E0BEC42B}"/>
              </a:ext>
            </a:extLst>
          </p:cNvPr>
          <p:cNvSpPr/>
          <p:nvPr/>
        </p:nvSpPr>
        <p:spPr>
          <a:xfrm rot="5400000">
            <a:off x="5972621" y="263167"/>
            <a:ext cx="359595" cy="3031734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0E7B9C-8193-43FF-B23A-A7DEDD52908B}"/>
              </a:ext>
            </a:extLst>
          </p:cNvPr>
          <p:cNvSpPr txBox="1"/>
          <p:nvPr/>
        </p:nvSpPr>
        <p:spPr>
          <a:xfrm>
            <a:off x="5969145" y="1359094"/>
            <a:ext cx="698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13257D1-0F9F-414F-B27F-B8CC52F4CF28}"/>
              </a:ext>
            </a:extLst>
          </p:cNvPr>
          <p:cNvSpPr/>
          <p:nvPr/>
        </p:nvSpPr>
        <p:spPr>
          <a:xfrm>
            <a:off x="115741" y="6146820"/>
            <a:ext cx="120762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Dreyer, A. S., &amp; </a:t>
            </a:r>
            <a:r>
              <a:rPr lang="en-US" dirty="0" err="1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Rigler</a:t>
            </a: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D. (1969). Cognitive Performance in Montessori and Nursery School Children. </a:t>
            </a:r>
            <a:r>
              <a:rPr lang="en-US" i="1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Journal of Educational Research</a:t>
            </a: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i="1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62</a:t>
            </a: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(9), 411–416. </a:t>
            </a:r>
            <a:r>
              <a:rPr lang="en-US" dirty="0" err="1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doi</a:t>
            </a: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10.1080/00220671.1969.10883885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8D74DA7-3CDC-4783-8200-8858D24A3915}"/>
              </a:ext>
            </a:extLst>
          </p:cNvPr>
          <p:cNvSpPr txBox="1"/>
          <p:nvPr/>
        </p:nvSpPr>
        <p:spPr>
          <a:xfrm>
            <a:off x="975549" y="5633343"/>
            <a:ext cx="2832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</a:t>
            </a:r>
            <a:r>
              <a:rPr lang="en-US" i="1" dirty="0"/>
              <a:t>p </a:t>
            </a:r>
            <a:r>
              <a:rPr lang="en-US" dirty="0"/>
              <a:t>= .05. Montessori faster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D297820-EB27-A74E-98DC-F0B0961EFFB2}"/>
              </a:ext>
            </a:extLst>
          </p:cNvPr>
          <p:cNvSpPr txBox="1"/>
          <p:nvPr/>
        </p:nvSpPr>
        <p:spPr>
          <a:xfrm>
            <a:off x="800956" y="7918"/>
            <a:ext cx="936756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+mj-lt"/>
              </a:rPr>
              <a:t>Executive Function </a:t>
            </a:r>
          </a:p>
          <a:p>
            <a:r>
              <a:rPr lang="en-US" sz="3600" dirty="0">
                <a:latin typeface="+mj-lt"/>
              </a:rPr>
              <a:t>Time to Solve Embedded Figures (Torrance, 1962)</a:t>
            </a:r>
          </a:p>
        </p:txBody>
      </p:sp>
    </p:spTree>
    <p:extLst>
      <p:ext uri="{BB962C8B-B14F-4D97-AF65-F5344CB8AC3E}">
        <p14:creationId xmlns:p14="http://schemas.microsoft.com/office/powerpoint/2010/main" val="3111469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9F04FA60-13CB-4CBB-A68E-54DE9D1725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215937"/>
              </p:ext>
            </p:extLst>
          </p:nvPr>
        </p:nvGraphicFramePr>
        <p:xfrm>
          <a:off x="679173" y="888718"/>
          <a:ext cx="11048777" cy="4821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384B4130-DBEA-4603-B3CB-2A65BD622BEF}"/>
              </a:ext>
            </a:extLst>
          </p:cNvPr>
          <p:cNvSpPr txBox="1"/>
          <p:nvPr/>
        </p:nvSpPr>
        <p:spPr>
          <a:xfrm>
            <a:off x="684369" y="5728301"/>
            <a:ext cx="115128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Bagby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J., Barnard-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Brak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L.,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Sulak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T., Jones, N., &amp; Walter, M. (2012). The Effects of Environment on Children’s Executive Function: A Study of Three Private Schools. 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Journal of Research in Childhood Education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26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(4), 418–426.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doi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https://doi.org/10.1080/02568543.2012.711431</a:t>
            </a:r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7A521FDA-3854-4DB7-9A50-1D9D941D2405}"/>
              </a:ext>
            </a:extLst>
          </p:cNvPr>
          <p:cNvSpPr/>
          <p:nvPr/>
        </p:nvSpPr>
        <p:spPr>
          <a:xfrm rot="5400000">
            <a:off x="2844468" y="1375361"/>
            <a:ext cx="107577" cy="1134443"/>
          </a:xfrm>
          <a:prstGeom prst="leftBrac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F7FDBAF-CD80-4176-B6A5-C2005E4E6113}"/>
              </a:ext>
            </a:extLst>
          </p:cNvPr>
          <p:cNvSpPr/>
          <p:nvPr/>
        </p:nvSpPr>
        <p:spPr>
          <a:xfrm>
            <a:off x="679173" y="5340651"/>
            <a:ext cx="9845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* </a:t>
            </a:r>
            <a:r>
              <a:rPr lang="en-US" i="1" dirty="0"/>
              <a:t>p</a:t>
            </a:r>
            <a:r>
              <a:rPr lang="en-US" dirty="0"/>
              <a:t> &lt; .05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F4B657D-8D88-4790-8B7B-6B20A1D0AA6D}"/>
              </a:ext>
            </a:extLst>
          </p:cNvPr>
          <p:cNvSpPr txBox="1"/>
          <p:nvPr/>
        </p:nvSpPr>
        <p:spPr>
          <a:xfrm>
            <a:off x="2726924" y="1551656"/>
            <a:ext cx="64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6CD8666-7912-8E41-8A13-568D2329054E}"/>
              </a:ext>
            </a:extLst>
          </p:cNvPr>
          <p:cNvSpPr txBox="1"/>
          <p:nvPr/>
        </p:nvSpPr>
        <p:spPr>
          <a:xfrm>
            <a:off x="589547" y="110239"/>
            <a:ext cx="1113840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+mj-lt"/>
              </a:rPr>
              <a:t>Executive Function</a:t>
            </a:r>
          </a:p>
          <a:p>
            <a:r>
              <a:rPr lang="en-US" sz="4000" dirty="0">
                <a:latin typeface="+mj-lt"/>
              </a:rPr>
              <a:t>Parent and Teacher Ratings</a:t>
            </a:r>
          </a:p>
        </p:txBody>
      </p:sp>
    </p:spTree>
    <p:extLst>
      <p:ext uri="{BB962C8B-B14F-4D97-AF65-F5344CB8AC3E}">
        <p14:creationId xmlns:p14="http://schemas.microsoft.com/office/powerpoint/2010/main" val="3565591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0E7E07B-8016-4CEB-9B10-51D9A4220F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841704"/>
              </p:ext>
            </p:extLst>
          </p:nvPr>
        </p:nvGraphicFramePr>
        <p:xfrm>
          <a:off x="673813" y="764426"/>
          <a:ext cx="10515600" cy="5108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6F5E9888-17FE-42EA-94D8-0A4654A73081}"/>
              </a:ext>
            </a:extLst>
          </p:cNvPr>
          <p:cNvSpPr/>
          <p:nvPr/>
        </p:nvSpPr>
        <p:spPr>
          <a:xfrm>
            <a:off x="504871" y="5872877"/>
            <a:ext cx="12113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Denervaud</a:t>
            </a: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S., </a:t>
            </a:r>
            <a:r>
              <a:rPr lang="en-US" dirty="0" err="1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Knebel</a:t>
            </a: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J.-F., </a:t>
            </a:r>
            <a:r>
              <a:rPr lang="en-US" dirty="0" err="1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Hagmann</a:t>
            </a: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P., &amp; </a:t>
            </a:r>
            <a:r>
              <a:rPr lang="en-US" dirty="0" err="1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Gentaz</a:t>
            </a: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E. (2019). Beyond executive functions, creativity skills benefit academic outcomes: Insights from Montessori education. </a:t>
            </a:r>
            <a:r>
              <a:rPr lang="en-US" i="1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PLOS One</a:t>
            </a: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i="1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14</a:t>
            </a: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(11). </a:t>
            </a:r>
            <a:r>
              <a:rPr lang="en-US" dirty="0" err="1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doi</a:t>
            </a: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10.1371/journal.pone.0225319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CE01415-2B7C-4943-AD83-909F5393E865}"/>
              </a:ext>
            </a:extLst>
          </p:cNvPr>
          <p:cNvSpPr txBox="1"/>
          <p:nvPr/>
        </p:nvSpPr>
        <p:spPr>
          <a:xfrm>
            <a:off x="673813" y="5353066"/>
            <a:ext cx="1635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** </a:t>
            </a:r>
            <a:r>
              <a:rPr lang="en-US" i="1" dirty="0"/>
              <a:t>p </a:t>
            </a:r>
            <a:r>
              <a:rPr lang="en-US" dirty="0"/>
              <a:t>= .01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64EF5C3-E016-CA44-81C1-B93FAB7A2C12}"/>
              </a:ext>
            </a:extLst>
          </p:cNvPr>
          <p:cNvSpPr txBox="1"/>
          <p:nvPr/>
        </p:nvSpPr>
        <p:spPr>
          <a:xfrm>
            <a:off x="504871" y="180045"/>
            <a:ext cx="1023004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latin typeface="+mj-lt"/>
              </a:rPr>
              <a:t>Working Memory </a:t>
            </a:r>
          </a:p>
          <a:p>
            <a:r>
              <a:rPr lang="en-US" sz="4000" dirty="0">
                <a:latin typeface="+mj-lt"/>
              </a:rPr>
              <a:t>Ascending Digit/Digit-Letter Span Tasks (WISC-IV)</a:t>
            </a:r>
          </a:p>
        </p:txBody>
      </p:sp>
    </p:spTree>
    <p:extLst>
      <p:ext uri="{BB962C8B-B14F-4D97-AF65-F5344CB8AC3E}">
        <p14:creationId xmlns:p14="http://schemas.microsoft.com/office/powerpoint/2010/main" val="2269397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784484253"/>
              </p:ext>
            </p:extLst>
          </p:nvPr>
        </p:nvGraphicFramePr>
        <p:xfrm>
          <a:off x="1832495" y="495223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033835" y="3204556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860808" y="3019890"/>
            <a:ext cx="46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1773" y="5509909"/>
            <a:ext cx="3161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A: </a:t>
            </a:r>
            <a:r>
              <a:rPr lang="en-US" i="1" dirty="0"/>
              <a:t>t</a:t>
            </a:r>
            <a:r>
              <a:rPr lang="en-US" dirty="0"/>
              <a:t>(135) = 2.09, </a:t>
            </a:r>
            <a:r>
              <a:rPr lang="en-US" i="1" dirty="0"/>
              <a:t>p</a:t>
            </a:r>
            <a:r>
              <a:rPr lang="en-US" dirty="0"/>
              <a:t> = .02, </a:t>
            </a:r>
            <a:r>
              <a:rPr lang="en-US" i="1" dirty="0"/>
              <a:t>d</a:t>
            </a:r>
            <a:r>
              <a:rPr lang="en-US" dirty="0"/>
              <a:t> = .36</a:t>
            </a:r>
          </a:p>
          <a:p>
            <a:r>
              <a:rPr lang="en-US" dirty="0"/>
              <a:t>B: </a:t>
            </a:r>
            <a:r>
              <a:rPr lang="en-US" i="1" dirty="0"/>
              <a:t>t</a:t>
            </a:r>
            <a:r>
              <a:rPr lang="en-US" dirty="0"/>
              <a:t>(122) = 1.56, </a:t>
            </a:r>
            <a:r>
              <a:rPr lang="en-US" i="1" dirty="0"/>
              <a:t>p</a:t>
            </a:r>
            <a:r>
              <a:rPr lang="en-US" dirty="0"/>
              <a:t> = .06, </a:t>
            </a:r>
            <a:r>
              <a:rPr lang="en-US" i="1" dirty="0"/>
              <a:t>d</a:t>
            </a:r>
            <a:r>
              <a:rPr lang="en-US" dirty="0"/>
              <a:t> = .28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323456" y="5729223"/>
            <a:ext cx="2506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Latent Growth Curve: 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EA8DCD6-7C94-5643-9BB4-6BB3D6C435D5}"/>
              </a:ext>
            </a:extLst>
          </p:cNvPr>
          <p:cNvSpPr/>
          <p:nvPr/>
        </p:nvSpPr>
        <p:spPr>
          <a:xfrm>
            <a:off x="696036" y="180280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dirty="0">
                <a:latin typeface="+mj-lt"/>
              </a:rPr>
              <a:t>Executive Function</a:t>
            </a:r>
          </a:p>
          <a:p>
            <a:r>
              <a:rPr lang="en-US" sz="3200" dirty="0">
                <a:latin typeface="+mj-lt"/>
              </a:rPr>
              <a:t>Head Toes Knees Shoulders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6C4A549-A2B9-D741-958A-C5E1E9C5B493}"/>
              </a:ext>
            </a:extLst>
          </p:cNvPr>
          <p:cNvSpPr/>
          <p:nvPr/>
        </p:nvSpPr>
        <p:spPr>
          <a:xfrm>
            <a:off x="0" y="6257835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Lillard</a:t>
            </a:r>
            <a:r>
              <a:rPr lang="en-US" dirty="0"/>
              <a:t>, A. S., </a:t>
            </a:r>
            <a:r>
              <a:rPr lang="en-US" dirty="0" err="1"/>
              <a:t>Heise</a:t>
            </a:r>
            <a:r>
              <a:rPr lang="en-US" dirty="0"/>
              <a:t>, M. J., Richey, E. M., Tong, X., Hart, A., &amp; Bray, P. M. (2017). Montessori Preschool Elevates and Equalizes Child Outcomes: A Longitudinal Study. </a:t>
            </a:r>
            <a:r>
              <a:rPr lang="en-US" i="1" dirty="0"/>
              <a:t>Frontiers in Psychology</a:t>
            </a:r>
            <a:r>
              <a:rPr lang="en-US" dirty="0"/>
              <a:t>, </a:t>
            </a:r>
            <a:r>
              <a:rPr lang="en-US" i="1" dirty="0"/>
              <a:t>8</a:t>
            </a:r>
            <a:r>
              <a:rPr lang="en-US" dirty="0"/>
              <a:t>. </a:t>
            </a:r>
            <a:r>
              <a:rPr lang="en-US" dirty="0" err="1"/>
              <a:t>doi</a:t>
            </a:r>
            <a:r>
              <a:rPr lang="en-US" dirty="0"/>
              <a:t>: https://doi.org/10.3389/fpsyg.2017.01783</a:t>
            </a:r>
          </a:p>
        </p:txBody>
      </p:sp>
    </p:spTree>
    <p:extLst>
      <p:ext uri="{BB962C8B-B14F-4D97-AF65-F5344CB8AC3E}">
        <p14:creationId xmlns:p14="http://schemas.microsoft.com/office/powerpoint/2010/main" val="7814951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3B5CC72-260C-417E-BB01-7B6D54BD1C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0790233"/>
              </p:ext>
            </p:extLst>
          </p:nvPr>
        </p:nvGraphicFramePr>
        <p:xfrm>
          <a:off x="838200" y="525366"/>
          <a:ext cx="10515600" cy="5339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Left Brace 6">
            <a:extLst>
              <a:ext uri="{FF2B5EF4-FFF2-40B4-BE49-F238E27FC236}">
                <a16:creationId xmlns:a16="http://schemas.microsoft.com/office/drawing/2014/main" id="{78ADBA37-80B8-49E3-A87F-8EE556E6E035}"/>
              </a:ext>
            </a:extLst>
          </p:cNvPr>
          <p:cNvSpPr/>
          <p:nvPr/>
        </p:nvSpPr>
        <p:spPr>
          <a:xfrm rot="5400000">
            <a:off x="8646038" y="759442"/>
            <a:ext cx="209524" cy="1526140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" name="TextBox 2">
            <a:extLst>
              <a:ext uri="{FF2B5EF4-FFF2-40B4-BE49-F238E27FC236}">
                <a16:creationId xmlns:a16="http://schemas.microsoft.com/office/drawing/2014/main" id="{4D762D11-D41B-4349-A51E-B8963E837B30}"/>
              </a:ext>
            </a:extLst>
          </p:cNvPr>
          <p:cNvSpPr txBox="1"/>
          <p:nvPr/>
        </p:nvSpPr>
        <p:spPr>
          <a:xfrm>
            <a:off x="8544744" y="1039079"/>
            <a:ext cx="872874" cy="37867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***</a:t>
            </a:r>
          </a:p>
        </p:txBody>
      </p:sp>
      <p:sp>
        <p:nvSpPr>
          <p:cNvPr id="9" name="Left Brace 8">
            <a:extLst>
              <a:ext uri="{FF2B5EF4-FFF2-40B4-BE49-F238E27FC236}">
                <a16:creationId xmlns:a16="http://schemas.microsoft.com/office/drawing/2014/main" id="{78ADBA37-80B8-49E3-A87F-8EE556E6E035}"/>
              </a:ext>
            </a:extLst>
          </p:cNvPr>
          <p:cNvSpPr/>
          <p:nvPr/>
        </p:nvSpPr>
        <p:spPr>
          <a:xfrm rot="5400000">
            <a:off x="3558831" y="2053239"/>
            <a:ext cx="221511" cy="1661846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0" name="TextBox 2">
            <a:extLst>
              <a:ext uri="{FF2B5EF4-FFF2-40B4-BE49-F238E27FC236}">
                <a16:creationId xmlns:a16="http://schemas.microsoft.com/office/drawing/2014/main" id="{4D762D11-D41B-4349-A51E-B8963E837B30}"/>
              </a:ext>
            </a:extLst>
          </p:cNvPr>
          <p:cNvSpPr txBox="1"/>
          <p:nvPr/>
        </p:nvSpPr>
        <p:spPr>
          <a:xfrm>
            <a:off x="3430284" y="2403912"/>
            <a:ext cx="735885" cy="31873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***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FF5A4CD-8EFF-4E62-B9B1-A507C3D64984}"/>
              </a:ext>
            </a:extLst>
          </p:cNvPr>
          <p:cNvSpPr/>
          <p:nvPr/>
        </p:nvSpPr>
        <p:spPr>
          <a:xfrm>
            <a:off x="838200" y="6049651"/>
            <a:ext cx="111332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Denervaud</a:t>
            </a: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S., </a:t>
            </a:r>
            <a:r>
              <a:rPr lang="en-US" dirty="0" err="1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Knebel</a:t>
            </a: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J.-F., </a:t>
            </a:r>
            <a:r>
              <a:rPr lang="en-US" dirty="0" err="1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Hagmann</a:t>
            </a: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P., &amp; </a:t>
            </a:r>
            <a:r>
              <a:rPr lang="en-US" dirty="0" err="1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Gentaz</a:t>
            </a: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E. (2019). Beyond executive functions, creativity skills benefit academic outcomes: Insights from Montessori education. </a:t>
            </a:r>
            <a:r>
              <a:rPr lang="en-US" i="1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PLOS One</a:t>
            </a: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i="1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14</a:t>
            </a: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(11). </a:t>
            </a:r>
            <a:r>
              <a:rPr lang="en-US" dirty="0" err="1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doi</a:t>
            </a: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10.1371/journal.pone.0225319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AFAFBD2-01E6-4F90-820D-88F4C68788EE}"/>
              </a:ext>
            </a:extLst>
          </p:cNvPr>
          <p:cNvSpPr txBox="1"/>
          <p:nvPr/>
        </p:nvSpPr>
        <p:spPr>
          <a:xfrm>
            <a:off x="838200" y="5680319"/>
            <a:ext cx="1668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*** </a:t>
            </a:r>
            <a:r>
              <a:rPr lang="en-US" i="1" dirty="0"/>
              <a:t>p </a:t>
            </a:r>
            <a:r>
              <a:rPr lang="en-US" dirty="0"/>
              <a:t>= .001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F1AB2C9-7816-564D-8C6E-053F6CB2D3F0}"/>
              </a:ext>
            </a:extLst>
          </p:cNvPr>
          <p:cNvSpPr txBox="1"/>
          <p:nvPr/>
        </p:nvSpPr>
        <p:spPr>
          <a:xfrm>
            <a:off x="969182" y="234087"/>
            <a:ext cx="233012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latin typeface="+mj-lt"/>
                <a:ea typeface="Calibri" charset="0"/>
                <a:cs typeface="Calibri" charset="0"/>
              </a:rPr>
              <a:t>Creativity</a:t>
            </a:r>
          </a:p>
        </p:txBody>
      </p:sp>
    </p:spTree>
    <p:extLst>
      <p:ext uri="{BB962C8B-B14F-4D97-AF65-F5344CB8AC3E}">
        <p14:creationId xmlns:p14="http://schemas.microsoft.com/office/powerpoint/2010/main" val="31816898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8953A57-3472-4027-8E2F-7B8528FADE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0191827"/>
              </p:ext>
            </p:extLst>
          </p:nvPr>
        </p:nvGraphicFramePr>
        <p:xfrm>
          <a:off x="898133" y="794492"/>
          <a:ext cx="10515600" cy="4916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Left Brace 6">
            <a:extLst>
              <a:ext uri="{FF2B5EF4-FFF2-40B4-BE49-F238E27FC236}">
                <a16:creationId xmlns:a16="http://schemas.microsoft.com/office/drawing/2014/main" id="{6E723B00-9FF4-4BE0-A7D1-917EFB472859}"/>
              </a:ext>
            </a:extLst>
          </p:cNvPr>
          <p:cNvSpPr/>
          <p:nvPr/>
        </p:nvSpPr>
        <p:spPr>
          <a:xfrm rot="5400000">
            <a:off x="4243160" y="2039357"/>
            <a:ext cx="169397" cy="724585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AD7323-72D0-4C82-B384-C4805568FF05}"/>
              </a:ext>
            </a:extLst>
          </p:cNvPr>
          <p:cNvSpPr txBox="1"/>
          <p:nvPr/>
        </p:nvSpPr>
        <p:spPr>
          <a:xfrm>
            <a:off x="4171177" y="1972638"/>
            <a:ext cx="313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961151-C3EF-4441-9BE3-B8CECF5A9528}"/>
              </a:ext>
            </a:extLst>
          </p:cNvPr>
          <p:cNvSpPr txBox="1"/>
          <p:nvPr/>
        </p:nvSpPr>
        <p:spPr>
          <a:xfrm>
            <a:off x="838200" y="5781647"/>
            <a:ext cx="2396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</a:t>
            </a:r>
            <a:r>
              <a:rPr lang="en-US" i="1" dirty="0"/>
              <a:t>p </a:t>
            </a:r>
            <a:r>
              <a:rPr lang="en-US" dirty="0"/>
              <a:t>= .05  + </a:t>
            </a:r>
            <a:r>
              <a:rPr lang="en-US" i="1" dirty="0"/>
              <a:t>p</a:t>
            </a:r>
            <a:r>
              <a:rPr lang="en-US" dirty="0"/>
              <a:t> = .10, </a:t>
            </a:r>
            <a:r>
              <a:rPr lang="en-US" i="1" dirty="0"/>
              <a:t>ns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9B2DEE-0C94-4FC8-8A19-D0CD2E58B695}"/>
              </a:ext>
            </a:extLst>
          </p:cNvPr>
          <p:cNvSpPr/>
          <p:nvPr/>
        </p:nvSpPr>
        <p:spPr>
          <a:xfrm>
            <a:off x="838200" y="6211669"/>
            <a:ext cx="105755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Fleming, D. J., </a:t>
            </a:r>
            <a:r>
              <a:rPr lang="en-US" dirty="0" err="1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Culclasure</a:t>
            </a: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B. T., &amp; Zhang, D. (2019). The Montessori Model and Creativity. </a:t>
            </a:r>
            <a:r>
              <a:rPr lang="en-US" i="1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Journal of Montessori Research</a:t>
            </a: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i="1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(2), 1–14. </a:t>
            </a:r>
            <a:r>
              <a:rPr lang="en-US" dirty="0" err="1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doi</a:t>
            </a: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10.17161/jomr.v5i2.7695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BCCFB98-B7EE-BC4F-81F6-0ED3FFCE74DF}"/>
              </a:ext>
            </a:extLst>
          </p:cNvPr>
          <p:cNvSpPr txBox="1"/>
          <p:nvPr/>
        </p:nvSpPr>
        <p:spPr>
          <a:xfrm>
            <a:off x="838200" y="338800"/>
            <a:ext cx="236968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latin typeface="+mj-lt"/>
              </a:rPr>
              <a:t>Creativity</a:t>
            </a:r>
          </a:p>
        </p:txBody>
      </p:sp>
    </p:spTree>
    <p:extLst>
      <p:ext uri="{BB962C8B-B14F-4D97-AF65-F5344CB8AC3E}">
        <p14:creationId xmlns:p14="http://schemas.microsoft.com/office/powerpoint/2010/main" val="30556682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81CE77A-5BDC-4D27-9FAA-0669D2D8288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4084949"/>
              </p:ext>
            </p:extLst>
          </p:nvPr>
        </p:nvGraphicFramePr>
        <p:xfrm>
          <a:off x="2283813" y="1726661"/>
          <a:ext cx="8128000" cy="4326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89F0E98-D146-4273-8A25-DB17534BCFF2}"/>
              </a:ext>
            </a:extLst>
          </p:cNvPr>
          <p:cNvSpPr txBox="1"/>
          <p:nvPr/>
        </p:nvSpPr>
        <p:spPr>
          <a:xfrm>
            <a:off x="606879" y="6167737"/>
            <a:ext cx="12252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Lillard</a:t>
            </a:r>
            <a:r>
              <a:rPr lang="en-US" dirty="0"/>
              <a:t>, A., &amp; Else-Quest, N. (2006). Evaluating Montessori Education. </a:t>
            </a:r>
            <a:r>
              <a:rPr lang="en-US" i="1" dirty="0"/>
              <a:t>Science</a:t>
            </a:r>
            <a:r>
              <a:rPr lang="en-US" dirty="0"/>
              <a:t>, </a:t>
            </a:r>
            <a:r>
              <a:rPr lang="en-US" i="1" dirty="0"/>
              <a:t>313</a:t>
            </a:r>
            <a:r>
              <a:rPr lang="en-US" dirty="0"/>
              <a:t>(5795), 1893–1894. https://doi.org/10.1126/science.1132362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568A22-A4A8-4979-9062-7BB26905AF71}"/>
              </a:ext>
            </a:extLst>
          </p:cNvPr>
          <p:cNvSpPr txBox="1"/>
          <p:nvPr/>
        </p:nvSpPr>
        <p:spPr>
          <a:xfrm>
            <a:off x="606879" y="72867"/>
            <a:ext cx="8686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+mj-lt"/>
              </a:rPr>
              <a:t>Creativity</a:t>
            </a:r>
          </a:p>
          <a:p>
            <a:r>
              <a:rPr lang="en-US" sz="4000" dirty="0">
                <a:latin typeface="+mj-lt"/>
              </a:rPr>
              <a:t>Narrative Completion (Mean Z-Scores)</a:t>
            </a:r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F101003B-C955-4063-AF47-5F8A6FCF8BB4}"/>
              </a:ext>
            </a:extLst>
          </p:cNvPr>
          <p:cNvSpPr/>
          <p:nvPr/>
        </p:nvSpPr>
        <p:spPr>
          <a:xfrm rot="16200000">
            <a:off x="4259399" y="1313486"/>
            <a:ext cx="325120" cy="105664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Brace 7">
            <a:extLst>
              <a:ext uri="{FF2B5EF4-FFF2-40B4-BE49-F238E27FC236}">
                <a16:creationId xmlns:a16="http://schemas.microsoft.com/office/drawing/2014/main" id="{6D680EE4-C989-4DDE-92A0-729455556CE4}"/>
              </a:ext>
            </a:extLst>
          </p:cNvPr>
          <p:cNvSpPr/>
          <p:nvPr/>
        </p:nvSpPr>
        <p:spPr>
          <a:xfrm rot="16200000">
            <a:off x="7612201" y="1171503"/>
            <a:ext cx="325120" cy="105664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C8CD664-476F-4F48-9E3F-CC731095C8E6}"/>
              </a:ext>
            </a:extLst>
          </p:cNvPr>
          <p:cNvSpPr txBox="1"/>
          <p:nvPr/>
        </p:nvSpPr>
        <p:spPr>
          <a:xfrm>
            <a:off x="4292419" y="1357329"/>
            <a:ext cx="563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906D7E-AAC3-4E9D-807B-A90C941D968D}"/>
              </a:ext>
            </a:extLst>
          </p:cNvPr>
          <p:cNvSpPr txBox="1"/>
          <p:nvPr/>
        </p:nvSpPr>
        <p:spPr>
          <a:xfrm>
            <a:off x="7569019" y="1277649"/>
            <a:ext cx="441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**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F0D540-0509-1A4E-8736-BAD37297179D}"/>
              </a:ext>
            </a:extLst>
          </p:cNvPr>
          <p:cNvSpPr txBox="1"/>
          <p:nvPr/>
        </p:nvSpPr>
        <p:spPr>
          <a:xfrm>
            <a:off x="606879" y="5763216"/>
            <a:ext cx="2188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</a:t>
            </a:r>
            <a:r>
              <a:rPr lang="en-US" i="1" dirty="0"/>
              <a:t>p </a:t>
            </a:r>
            <a:r>
              <a:rPr lang="en-US" dirty="0"/>
              <a:t>&lt; 0.5; ** p &lt; 0.01</a:t>
            </a:r>
            <a:r>
              <a:rPr lang="en-US" i="1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8850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382137" y="836876"/>
          <a:ext cx="11312263" cy="5145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211669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Besançon</a:t>
            </a:r>
            <a:r>
              <a:rPr lang="en-US" dirty="0"/>
              <a:t>, M., &amp; </a:t>
            </a:r>
            <a:r>
              <a:rPr lang="en-US" dirty="0" err="1"/>
              <a:t>Lubart</a:t>
            </a:r>
            <a:r>
              <a:rPr lang="en-US" dirty="0"/>
              <a:t>, T. (2008). Differences in the development of creative competencies in children schooled in diverse learning environments. </a:t>
            </a:r>
            <a:r>
              <a:rPr lang="en-US" i="1" dirty="0"/>
              <a:t>Learning and Individual Differences</a:t>
            </a:r>
            <a:r>
              <a:rPr lang="en-US" dirty="0"/>
              <a:t>, </a:t>
            </a:r>
            <a:r>
              <a:rPr lang="en-US" i="1" dirty="0"/>
              <a:t>18</a:t>
            </a:r>
            <a:r>
              <a:rPr lang="en-US" dirty="0"/>
              <a:t>(4), 381–389. </a:t>
            </a:r>
            <a:r>
              <a:rPr lang="en-US" dirty="0" err="1"/>
              <a:t>doi</a:t>
            </a:r>
            <a:r>
              <a:rPr lang="en-US" dirty="0"/>
              <a:t>: https://doi.org/10.1016/j.lindif.2007.11.009. </a:t>
            </a:r>
            <a:endParaRPr lang="en-US" dirty="0">
              <a:effectLst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80D7EE6-43A5-9643-BBF1-0E10D6E83240}"/>
              </a:ext>
            </a:extLst>
          </p:cNvPr>
          <p:cNvSpPr txBox="1"/>
          <p:nvPr/>
        </p:nvSpPr>
        <p:spPr>
          <a:xfrm>
            <a:off x="777922" y="29612"/>
            <a:ext cx="683841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latin typeface="+mj-lt"/>
              </a:rPr>
              <a:t>Creativity: Divergent Thinking</a:t>
            </a:r>
          </a:p>
          <a:p>
            <a:r>
              <a:rPr lang="en-US" sz="4000" dirty="0">
                <a:latin typeface="+mj-lt"/>
              </a:rPr>
              <a:t>Torrance Tests (Torrance, 1976)</a:t>
            </a:r>
          </a:p>
        </p:txBody>
      </p:sp>
    </p:spTree>
    <p:extLst>
      <p:ext uri="{BB962C8B-B14F-4D97-AF65-F5344CB8AC3E}">
        <p14:creationId xmlns:p14="http://schemas.microsoft.com/office/powerpoint/2010/main" val="23238497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504967" y="925155"/>
          <a:ext cx="11546006" cy="4993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6240621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Besançon</a:t>
            </a:r>
            <a:r>
              <a:rPr lang="en-US" dirty="0"/>
              <a:t>, M., &amp; </a:t>
            </a:r>
            <a:r>
              <a:rPr lang="en-US" dirty="0" err="1"/>
              <a:t>Lubart</a:t>
            </a:r>
            <a:r>
              <a:rPr lang="en-US" dirty="0"/>
              <a:t>, T. (2008). Differences in the development of creative competencies in children schooled in diverse learning environments. </a:t>
            </a:r>
            <a:r>
              <a:rPr lang="en-US" i="1" dirty="0"/>
              <a:t>Learning and Individual Differences</a:t>
            </a:r>
            <a:r>
              <a:rPr lang="en-US" dirty="0"/>
              <a:t>, </a:t>
            </a:r>
            <a:r>
              <a:rPr lang="en-US" i="1" dirty="0"/>
              <a:t>18</a:t>
            </a:r>
            <a:r>
              <a:rPr lang="en-US" dirty="0"/>
              <a:t>(4), 381–389. </a:t>
            </a:r>
            <a:r>
              <a:rPr lang="en-US" dirty="0" err="1"/>
              <a:t>doi</a:t>
            </a:r>
            <a:r>
              <a:rPr lang="en-US" dirty="0"/>
              <a:t>: https://doi.org/10.1016/j.lindif.2007.11.009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CD4C64-830B-B447-9235-806E2C1F0F01}"/>
              </a:ext>
            </a:extLst>
          </p:cNvPr>
          <p:cNvSpPr txBox="1"/>
          <p:nvPr/>
        </p:nvSpPr>
        <p:spPr>
          <a:xfrm>
            <a:off x="834190" y="155714"/>
            <a:ext cx="707559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latin typeface="+mj-lt"/>
              </a:rPr>
              <a:t>Creativity: Integrative Thinking</a:t>
            </a:r>
          </a:p>
        </p:txBody>
      </p:sp>
    </p:spTree>
    <p:extLst>
      <p:ext uri="{BB962C8B-B14F-4D97-AF65-F5344CB8AC3E}">
        <p14:creationId xmlns:p14="http://schemas.microsoft.com/office/powerpoint/2010/main" val="30642237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914400" y="719666"/>
          <a:ext cx="9739993" cy="52150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6358" y="6151958"/>
            <a:ext cx="11919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Besançon</a:t>
            </a:r>
            <a:r>
              <a:rPr lang="en-US" dirty="0"/>
              <a:t>, M., &amp; </a:t>
            </a:r>
            <a:r>
              <a:rPr lang="en-US" dirty="0" err="1"/>
              <a:t>Lubart</a:t>
            </a:r>
            <a:r>
              <a:rPr lang="en-US" dirty="0"/>
              <a:t>, T. (2008). Differences in the development of creative competencies in children schooled in diverse learning environments. </a:t>
            </a:r>
            <a:r>
              <a:rPr lang="en-US" i="1" dirty="0"/>
              <a:t>Learning and Individual Differences</a:t>
            </a:r>
            <a:r>
              <a:rPr lang="en-US" dirty="0"/>
              <a:t>, </a:t>
            </a:r>
            <a:r>
              <a:rPr lang="en-US" i="1" dirty="0"/>
              <a:t>18</a:t>
            </a:r>
            <a:r>
              <a:rPr lang="en-US" dirty="0"/>
              <a:t>(4), 381–389. https://doi.org/10.1016/j.lindif.2007.11.009).</a:t>
            </a:r>
            <a:endParaRPr lang="is-I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6B21C64-FBA8-E746-8E18-C2ED25B09661}"/>
              </a:ext>
            </a:extLst>
          </p:cNvPr>
          <p:cNvSpPr txBox="1"/>
          <p:nvPr/>
        </p:nvSpPr>
        <p:spPr>
          <a:xfrm>
            <a:off x="914400" y="0"/>
            <a:ext cx="839345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latin typeface="+mj-lt"/>
              </a:rPr>
              <a:t>Creativity </a:t>
            </a:r>
          </a:p>
          <a:p>
            <a:r>
              <a:rPr lang="en-US" sz="4000" dirty="0">
                <a:latin typeface="+mj-lt"/>
              </a:rPr>
              <a:t>Mean Percent Increase over school year</a:t>
            </a:r>
          </a:p>
        </p:txBody>
      </p:sp>
    </p:spTree>
    <p:extLst>
      <p:ext uri="{BB962C8B-B14F-4D97-AF65-F5344CB8AC3E}">
        <p14:creationId xmlns:p14="http://schemas.microsoft.com/office/powerpoint/2010/main" val="1980904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34C4294-8FED-D742-B8CC-E0B7624F89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Executive Function and Creativity Slides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4B74B18-DA0C-194A-9DF4-EB018CA912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9767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8635C24-5E23-4306-A0CA-5516154B74B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654928" y="1623319"/>
          <a:ext cx="9501207" cy="4369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Left Brace 6">
            <a:extLst>
              <a:ext uri="{FF2B5EF4-FFF2-40B4-BE49-F238E27FC236}">
                <a16:creationId xmlns:a16="http://schemas.microsoft.com/office/drawing/2014/main" id="{87DC3C23-B256-4064-A4F1-7E05E0BEC42B}"/>
              </a:ext>
            </a:extLst>
          </p:cNvPr>
          <p:cNvSpPr/>
          <p:nvPr/>
        </p:nvSpPr>
        <p:spPr>
          <a:xfrm rot="5400000">
            <a:off x="5972621" y="263167"/>
            <a:ext cx="359595" cy="3031734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0E7B9C-8193-43FF-B23A-A7DEDD52908B}"/>
              </a:ext>
            </a:extLst>
          </p:cNvPr>
          <p:cNvSpPr txBox="1"/>
          <p:nvPr/>
        </p:nvSpPr>
        <p:spPr>
          <a:xfrm>
            <a:off x="5969145" y="1359094"/>
            <a:ext cx="698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**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13257D1-0F9F-414F-B27F-B8CC52F4CF28}"/>
              </a:ext>
            </a:extLst>
          </p:cNvPr>
          <p:cNvSpPr/>
          <p:nvPr/>
        </p:nvSpPr>
        <p:spPr>
          <a:xfrm>
            <a:off x="115741" y="6146820"/>
            <a:ext cx="120762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Dreyer, A. S., &amp; </a:t>
            </a:r>
            <a:r>
              <a:rPr lang="en-US" dirty="0" err="1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Rigler</a:t>
            </a: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D. (1969). Cognitive Performance in Montessori and Nursery School Children. </a:t>
            </a:r>
            <a:r>
              <a:rPr lang="en-US" i="1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Journal of Educational Research</a:t>
            </a: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i="1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62</a:t>
            </a: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(9), 411–416. </a:t>
            </a:r>
            <a:r>
              <a:rPr lang="en-US" dirty="0" err="1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doi</a:t>
            </a: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10.1080/00220671.1969.10883885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8D74DA7-3CDC-4783-8200-8858D24A3915}"/>
              </a:ext>
            </a:extLst>
          </p:cNvPr>
          <p:cNvSpPr txBox="1"/>
          <p:nvPr/>
        </p:nvSpPr>
        <p:spPr>
          <a:xfrm>
            <a:off x="975550" y="5633343"/>
            <a:ext cx="13587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** </a:t>
            </a:r>
            <a:r>
              <a:rPr lang="en-US" i="1" dirty="0"/>
              <a:t>p </a:t>
            </a:r>
            <a:r>
              <a:rPr lang="en-US" dirty="0"/>
              <a:t>= .02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D297820-EB27-A74E-98DC-F0B0961EFFB2}"/>
              </a:ext>
            </a:extLst>
          </p:cNvPr>
          <p:cNvSpPr txBox="1"/>
          <p:nvPr/>
        </p:nvSpPr>
        <p:spPr>
          <a:xfrm>
            <a:off x="800956" y="7918"/>
            <a:ext cx="7957820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+mj-lt"/>
              </a:rPr>
              <a:t>Creativity </a:t>
            </a:r>
          </a:p>
          <a:p>
            <a:r>
              <a:rPr lang="en-US" sz="3600" dirty="0">
                <a:latin typeface="+mj-lt"/>
              </a:rPr>
              <a:t>Picture Construction Test (Torrance, 1962)</a:t>
            </a:r>
          </a:p>
        </p:txBody>
      </p:sp>
    </p:spTree>
    <p:extLst>
      <p:ext uri="{BB962C8B-B14F-4D97-AF65-F5344CB8AC3E}">
        <p14:creationId xmlns:p14="http://schemas.microsoft.com/office/powerpoint/2010/main" val="20046221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09A23-CFA4-3448-9201-94FE7D81C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Waldorf/Steiner vs Montessori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DFAAB-7CBA-B744-BE0A-A3E23ADCA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Studies have explicitly compared on drawing, none with lottery controls so it is unclear to what degree parents contribute</a:t>
            </a:r>
          </a:p>
          <a:p>
            <a:r>
              <a:rPr lang="en-US"/>
              <a:t>On drawing and pretense test, Waldorfchildren typically score more highly, as will be seen.</a:t>
            </a:r>
          </a:p>
          <a:p>
            <a:r>
              <a:rPr lang="en-US"/>
              <a:t>To our knowledge no one has compared the two groups on other sorts of skills, like reading, math, social skills, or executive function  </a:t>
            </a:r>
          </a:p>
        </p:txBody>
      </p:sp>
    </p:spTree>
    <p:extLst>
      <p:ext uri="{BB962C8B-B14F-4D97-AF65-F5344CB8AC3E}">
        <p14:creationId xmlns:p14="http://schemas.microsoft.com/office/powerpoint/2010/main" val="41311028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5BD26A0-EA4A-44F9-BCC9-07EF197A61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2859596"/>
              </p:ext>
            </p:extLst>
          </p:nvPr>
        </p:nvGraphicFramePr>
        <p:xfrm>
          <a:off x="743839" y="1089971"/>
          <a:ext cx="10515600" cy="4682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1FD23BF-1ADA-426B-901C-BDF50AE05877}"/>
              </a:ext>
            </a:extLst>
          </p:cNvPr>
          <p:cNvSpPr txBox="1"/>
          <p:nvPr/>
        </p:nvSpPr>
        <p:spPr>
          <a:xfrm>
            <a:off x="574089" y="5611329"/>
            <a:ext cx="4625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** </a:t>
            </a:r>
            <a:r>
              <a:rPr lang="nl-NL" i="1" dirty="0"/>
              <a:t>p</a:t>
            </a:r>
            <a:r>
              <a:rPr lang="nl-NL" dirty="0"/>
              <a:t> = .02. Brisith study; Steiner = Waldorf.</a:t>
            </a:r>
            <a:endParaRPr lang="en-US" dirty="0"/>
          </a:p>
        </p:txBody>
      </p:sp>
      <p:sp>
        <p:nvSpPr>
          <p:cNvPr id="8" name="Right Brace 7">
            <a:extLst>
              <a:ext uri="{FF2B5EF4-FFF2-40B4-BE49-F238E27FC236}">
                <a16:creationId xmlns:a16="http://schemas.microsoft.com/office/drawing/2014/main" id="{7D5AFB1D-2059-4BDE-A205-58CD453D602E}"/>
              </a:ext>
            </a:extLst>
          </p:cNvPr>
          <p:cNvSpPr/>
          <p:nvPr/>
        </p:nvSpPr>
        <p:spPr>
          <a:xfrm rot="16200000">
            <a:off x="4962416" y="935998"/>
            <a:ext cx="282542" cy="2147299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830FA5-949C-4C85-9C65-08A2CFA32D9E}"/>
              </a:ext>
            </a:extLst>
          </p:cNvPr>
          <p:cNvSpPr/>
          <p:nvPr/>
        </p:nvSpPr>
        <p:spPr>
          <a:xfrm>
            <a:off x="4010" y="6210612"/>
            <a:ext cx="1125542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Kirkham, J. A., &amp; Kidd, E. (2015). The effect of Steiner, Montessori, and national curriculum education upon children's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pretence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creativity. </a:t>
            </a:r>
            <a:r>
              <a:rPr lang="en-US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Journal of Creative Behavior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51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(1), 20-34. https://doi.org/10.1002/jocb.83 </a:t>
            </a:r>
            <a:br>
              <a:rPr lang="en-US" dirty="0"/>
            </a:b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7CF591F-D53E-4A55-A5EC-4CBF5AEE458B}"/>
              </a:ext>
            </a:extLst>
          </p:cNvPr>
          <p:cNvSpPr txBox="1"/>
          <p:nvPr/>
        </p:nvSpPr>
        <p:spPr>
          <a:xfrm>
            <a:off x="4894283" y="1549618"/>
            <a:ext cx="611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**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7C2C9AD-779F-AA42-8B0E-244C8A5DF472}"/>
              </a:ext>
            </a:extLst>
          </p:cNvPr>
          <p:cNvSpPr txBox="1"/>
          <p:nvPr/>
        </p:nvSpPr>
        <p:spPr>
          <a:xfrm>
            <a:off x="959104" y="140672"/>
            <a:ext cx="1008506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latin typeface="+mj-lt"/>
              </a:rPr>
              <a:t>Pretense </a:t>
            </a:r>
          </a:p>
          <a:p>
            <a:r>
              <a:rPr lang="en-US" sz="4000" dirty="0">
                <a:latin typeface="+mj-lt"/>
              </a:rPr>
              <a:t>Pretend Actions Task (Overton &amp; Jackson, 1973) </a:t>
            </a:r>
          </a:p>
        </p:txBody>
      </p:sp>
    </p:spTree>
    <p:extLst>
      <p:ext uri="{BB962C8B-B14F-4D97-AF65-F5344CB8AC3E}">
        <p14:creationId xmlns:p14="http://schemas.microsoft.com/office/powerpoint/2010/main" val="18804821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18D9F69-37D1-4C0A-921F-EDAAB9E58B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094698"/>
              </p:ext>
            </p:extLst>
          </p:nvPr>
        </p:nvGraphicFramePr>
        <p:xfrm>
          <a:off x="770065" y="1522326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3DF5B28A-5FCD-4BD6-A616-F1B2F863C965}"/>
              </a:ext>
            </a:extLst>
          </p:cNvPr>
          <p:cNvSpPr/>
          <p:nvPr/>
        </p:nvSpPr>
        <p:spPr>
          <a:xfrm>
            <a:off x="770065" y="5958314"/>
            <a:ext cx="107080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Kirkham, J. A., &amp; Kidd, E. (2015). The effect of Steiner, Montessori, and national curriculum education upon children's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pretence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creativity. </a:t>
            </a:r>
            <a:r>
              <a:rPr lang="en-US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Journal of Creative Behavior, 51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(1), 20-34. https://doi.org/10.1002/jocb.83 </a:t>
            </a:r>
            <a:br>
              <a:rPr lang="en-US" dirty="0"/>
            </a:b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DAC00DA-1D11-4B1C-AE73-5261AD6549F7}"/>
              </a:ext>
            </a:extLst>
          </p:cNvPr>
          <p:cNvSpPr/>
          <p:nvPr/>
        </p:nvSpPr>
        <p:spPr>
          <a:xfrm>
            <a:off x="770065" y="5588982"/>
            <a:ext cx="10999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** </a:t>
            </a:r>
            <a:r>
              <a:rPr lang="en-US" i="1" dirty="0"/>
              <a:t>p</a:t>
            </a:r>
            <a:r>
              <a:rPr lang="en-US" dirty="0"/>
              <a:t> = .01</a:t>
            </a: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E67469AF-2FE6-410A-B9F0-1B978966A898}"/>
              </a:ext>
            </a:extLst>
          </p:cNvPr>
          <p:cNvSpPr/>
          <p:nvPr/>
        </p:nvSpPr>
        <p:spPr>
          <a:xfrm rot="16200000">
            <a:off x="4605314" y="685148"/>
            <a:ext cx="212443" cy="2147301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2E7750-E5C8-474B-B4E5-629D41247A2F}"/>
              </a:ext>
            </a:extLst>
          </p:cNvPr>
          <p:cNvSpPr txBox="1"/>
          <p:nvPr/>
        </p:nvSpPr>
        <p:spPr>
          <a:xfrm>
            <a:off x="4524284" y="1359059"/>
            <a:ext cx="611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**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92B8D5-6174-5B45-B718-A2D411271BEF}"/>
              </a:ext>
            </a:extLst>
          </p:cNvPr>
          <p:cNvSpPr txBox="1"/>
          <p:nvPr/>
        </p:nvSpPr>
        <p:spPr>
          <a:xfrm>
            <a:off x="673812" y="59822"/>
            <a:ext cx="7225440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latin typeface="+mj-lt"/>
              </a:rPr>
              <a:t>Creative Thinking</a:t>
            </a:r>
          </a:p>
          <a:p>
            <a:r>
              <a:rPr lang="en-US" sz="3200" dirty="0">
                <a:latin typeface="+mj-lt"/>
              </a:rPr>
              <a:t>Drawing Production (Urban &amp; </a:t>
            </a:r>
            <a:r>
              <a:rPr lang="en-US" sz="3200" dirty="0" err="1">
                <a:latin typeface="+mj-lt"/>
              </a:rPr>
              <a:t>Jellen</a:t>
            </a:r>
            <a:r>
              <a:rPr lang="en-US" sz="3200" dirty="0">
                <a:latin typeface="+mj-lt"/>
              </a:rPr>
              <a:t>, 1996)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44F7F20-C323-8345-B8CA-561577782DDE}"/>
              </a:ext>
            </a:extLst>
          </p:cNvPr>
          <p:cNvSpPr txBox="1"/>
          <p:nvPr/>
        </p:nvSpPr>
        <p:spPr>
          <a:xfrm>
            <a:off x="7378633" y="1359059"/>
            <a:ext cx="611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**</a:t>
            </a:r>
          </a:p>
        </p:txBody>
      </p:sp>
    </p:spTree>
    <p:extLst>
      <p:ext uri="{BB962C8B-B14F-4D97-AF65-F5344CB8AC3E}">
        <p14:creationId xmlns:p14="http://schemas.microsoft.com/office/powerpoint/2010/main" val="14751599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111928582"/>
              </p:ext>
            </p:extLst>
          </p:nvPr>
        </p:nvGraphicFramePr>
        <p:xfrm>
          <a:off x="2439644" y="1151693"/>
          <a:ext cx="7707423" cy="47029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61712" y="5865831"/>
            <a:ext cx="1153028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Rose, S. E., Jolley, R. P., &amp; </a:t>
            </a:r>
            <a:r>
              <a:rPr lang="en-US" dirty="0" err="1"/>
              <a:t>Charman</a:t>
            </a:r>
            <a:r>
              <a:rPr lang="en-US" dirty="0"/>
              <a:t>, A. (2012). An Investigation of the Expressive and Representational Drawing Development in National Curriculum, Steiner, and Montessori Schools. </a:t>
            </a:r>
            <a:r>
              <a:rPr lang="en-US" i="1" dirty="0"/>
              <a:t>Psychology of Aesthetics Creativity and the Arts</a:t>
            </a:r>
            <a:r>
              <a:rPr lang="en-US" dirty="0"/>
              <a:t>, </a:t>
            </a:r>
            <a:r>
              <a:rPr lang="en-US" i="1" dirty="0"/>
              <a:t>6</a:t>
            </a:r>
            <a:r>
              <a:rPr lang="en-US" dirty="0"/>
              <a:t>(1), 83 - 95). </a:t>
            </a:r>
          </a:p>
          <a:p>
            <a:br>
              <a:rPr lang="en-US" dirty="0"/>
            </a:br>
            <a:endParaRPr lang="en-US" dirty="0"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09530" y="1233750"/>
            <a:ext cx="1275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***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03756B-0CD7-044D-BD96-8B619C1EE1DB}"/>
              </a:ext>
            </a:extLst>
          </p:cNvPr>
          <p:cNvSpPr txBox="1"/>
          <p:nvPr/>
        </p:nvSpPr>
        <p:spPr>
          <a:xfrm>
            <a:off x="661713" y="5496499"/>
            <a:ext cx="2560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** 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p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&lt; 0.01; *** </a:t>
            </a:r>
            <a:r>
              <a:rPr lang="mr-IN" i="1" dirty="0" err="1">
                <a:latin typeface="Calibri" panose="020F0502020204030204" pitchFamily="34" charset="0"/>
              </a:rPr>
              <a:t>p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mr-IN" dirty="0">
                <a:latin typeface="Calibri" panose="020F0502020204030204" pitchFamily="34" charset="0"/>
              </a:rPr>
              <a:t>&lt;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mr-IN" dirty="0">
                <a:latin typeface="Calibri" panose="020F0502020204030204" pitchFamily="34" charset="0"/>
              </a:rPr>
              <a:t>.001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50B226-DBA8-B842-AA05-18F270147B6C}"/>
              </a:ext>
            </a:extLst>
          </p:cNvPr>
          <p:cNvSpPr txBox="1"/>
          <p:nvPr/>
        </p:nvSpPr>
        <p:spPr>
          <a:xfrm>
            <a:off x="661712" y="137543"/>
            <a:ext cx="3741665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+mj-lt"/>
              </a:rPr>
              <a:t>Creativity </a:t>
            </a:r>
          </a:p>
          <a:p>
            <a:r>
              <a:rPr lang="en-US" sz="3600" dirty="0">
                <a:latin typeface="+mj-lt"/>
              </a:rPr>
              <a:t>Expressive Drawing</a:t>
            </a:r>
          </a:p>
        </p:txBody>
      </p:sp>
    </p:spTree>
    <p:extLst>
      <p:ext uri="{BB962C8B-B14F-4D97-AF65-F5344CB8AC3E}">
        <p14:creationId xmlns:p14="http://schemas.microsoft.com/office/powerpoint/2010/main" val="17639526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4146575826"/>
              </p:ext>
            </p:extLst>
          </p:nvPr>
        </p:nvGraphicFramePr>
        <p:xfrm>
          <a:off x="2744568" y="1040498"/>
          <a:ext cx="7707423" cy="47029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5982522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Rose, S. E., Jolley, R. P., &amp; </a:t>
            </a:r>
            <a:r>
              <a:rPr lang="en-US" dirty="0" err="1"/>
              <a:t>Charman</a:t>
            </a:r>
            <a:r>
              <a:rPr lang="en-US" dirty="0"/>
              <a:t>, A. (2012). An Investigation of the Expressive and Representational Drawing Development in National Curriculum, Steiner, and Montessori Schools. </a:t>
            </a:r>
            <a:r>
              <a:rPr lang="en-US" i="1" dirty="0"/>
              <a:t>Psychology of Aesthetics Creativity and the Arts</a:t>
            </a:r>
            <a:r>
              <a:rPr lang="en-US" dirty="0"/>
              <a:t>, </a:t>
            </a:r>
            <a:r>
              <a:rPr lang="en-US" i="1" dirty="0"/>
              <a:t>6</a:t>
            </a:r>
            <a:r>
              <a:rPr lang="en-US" dirty="0"/>
              <a:t>(1), 83 - 95).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58819" y="1145071"/>
            <a:ext cx="1275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***</a:t>
            </a:r>
            <a:r>
              <a:rPr lang="en-US" sz="1600" dirty="0"/>
              <a:t> 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6CDC93-994C-5B41-AA19-96956C97AFE2}"/>
              </a:ext>
            </a:extLst>
          </p:cNvPr>
          <p:cNvSpPr txBox="1"/>
          <p:nvPr/>
        </p:nvSpPr>
        <p:spPr>
          <a:xfrm>
            <a:off x="1090863" y="6298"/>
            <a:ext cx="3512052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+mj-lt"/>
              </a:rPr>
              <a:t>Drawing Task</a:t>
            </a:r>
          </a:p>
          <a:p>
            <a:r>
              <a:rPr lang="en-US" sz="3200" dirty="0">
                <a:latin typeface="+mj-lt"/>
              </a:rPr>
              <a:t>Mean Realism Score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61827B-85A2-6745-818A-53BC816A63F0}"/>
              </a:ext>
            </a:extLst>
          </p:cNvPr>
          <p:cNvSpPr txBox="1"/>
          <p:nvPr/>
        </p:nvSpPr>
        <p:spPr>
          <a:xfrm>
            <a:off x="1090863" y="5374105"/>
            <a:ext cx="2367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</a:t>
            </a:r>
            <a:r>
              <a:rPr lang="en-US" i="1" dirty="0"/>
              <a:t>p</a:t>
            </a:r>
            <a:r>
              <a:rPr lang="en-US" dirty="0"/>
              <a:t> &lt; 0.5; *** </a:t>
            </a:r>
            <a:r>
              <a:rPr lang="en-US" i="1" dirty="0"/>
              <a:t>p</a:t>
            </a:r>
            <a:r>
              <a:rPr lang="en-US" dirty="0"/>
              <a:t> &lt; 0.001</a:t>
            </a:r>
          </a:p>
        </p:txBody>
      </p:sp>
    </p:spTree>
    <p:extLst>
      <p:ext uri="{BB962C8B-B14F-4D97-AF65-F5344CB8AC3E}">
        <p14:creationId xmlns:p14="http://schemas.microsoft.com/office/powerpoint/2010/main" val="1968926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5E79439-99AD-43A9-91A1-FD3F7FC98E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6028328"/>
              </p:ext>
            </p:extLst>
          </p:nvPr>
        </p:nvGraphicFramePr>
        <p:xfrm>
          <a:off x="2463800" y="1320800"/>
          <a:ext cx="7442200" cy="4500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9812307-788A-4B6F-AA88-C3D81A059789}"/>
              </a:ext>
            </a:extLst>
          </p:cNvPr>
          <p:cNvSpPr txBox="1"/>
          <p:nvPr/>
        </p:nvSpPr>
        <p:spPr>
          <a:xfrm>
            <a:off x="1066800" y="6108128"/>
            <a:ext cx="1023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Lillard</a:t>
            </a:r>
            <a:r>
              <a:rPr lang="en-US" dirty="0"/>
              <a:t>, A. S. (2012). Preschool children's development in classic Montessori, supplemented Montessori, and conventional programs. </a:t>
            </a:r>
            <a:r>
              <a:rPr lang="en-US" i="1" dirty="0"/>
              <a:t>Journal of School Psychology</a:t>
            </a:r>
            <a:r>
              <a:rPr lang="en-US" dirty="0"/>
              <a:t>, 50, 379-401. 10.1016/j.jsp.2012.01.001.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F6A323-F4B4-435E-9701-F239F801D42C}"/>
              </a:ext>
            </a:extLst>
          </p:cNvPr>
          <p:cNvSpPr txBox="1"/>
          <p:nvPr/>
        </p:nvSpPr>
        <p:spPr>
          <a:xfrm>
            <a:off x="1066800" y="58916"/>
            <a:ext cx="11125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+mj-lt"/>
              </a:rPr>
              <a:t>Executive Function </a:t>
            </a:r>
          </a:p>
          <a:p>
            <a:r>
              <a:rPr lang="en-US" sz="3600" dirty="0">
                <a:latin typeface="+mj-lt"/>
              </a:rPr>
              <a:t>Change across year--Head-Toes-Knees-Shoulders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B0D6C1-C962-4A1D-9689-0F9ED873986E}"/>
              </a:ext>
            </a:extLst>
          </p:cNvPr>
          <p:cNvSpPr txBox="1"/>
          <p:nvPr/>
        </p:nvSpPr>
        <p:spPr>
          <a:xfrm>
            <a:off x="-86497" y="5820833"/>
            <a:ext cx="107792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** </a:t>
            </a:r>
            <a:r>
              <a:rPr lang="en-US" i="1" dirty="0"/>
              <a:t>p </a:t>
            </a:r>
            <a:r>
              <a:rPr lang="en-US" dirty="0"/>
              <a:t>&lt; .02. </a:t>
            </a:r>
            <a:r>
              <a:rPr lang="en-US" dirty="0">
                <a:latin typeface="Calibri" charset="0"/>
              </a:rPr>
              <a:t>F(2, 170) = 11.09, p &lt; .01. ANCOVA on end of year score controlling for beginning of year score.</a:t>
            </a:r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52E99BE-4553-4145-9587-5A658BC0A88A}"/>
              </a:ext>
            </a:extLst>
          </p:cNvPr>
          <p:cNvSpPr txBox="1"/>
          <p:nvPr/>
        </p:nvSpPr>
        <p:spPr>
          <a:xfrm>
            <a:off x="5183144" y="1595795"/>
            <a:ext cx="552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**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ACE128-0941-E44E-B5D4-144B7971F2DF}"/>
              </a:ext>
            </a:extLst>
          </p:cNvPr>
          <p:cNvSpPr txBox="1"/>
          <p:nvPr/>
        </p:nvSpPr>
        <p:spPr>
          <a:xfrm>
            <a:off x="4350230" y="1743905"/>
            <a:ext cx="552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**</a:t>
            </a:r>
          </a:p>
        </p:txBody>
      </p:sp>
    </p:spTree>
    <p:extLst>
      <p:ext uri="{BB962C8B-B14F-4D97-AF65-F5344CB8AC3E}">
        <p14:creationId xmlns:p14="http://schemas.microsoft.com/office/powerpoint/2010/main" val="3880515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576058847"/>
              </p:ext>
            </p:extLst>
          </p:nvPr>
        </p:nvGraphicFramePr>
        <p:xfrm>
          <a:off x="1832495" y="495223"/>
          <a:ext cx="886735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189145" y="3126502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860808" y="3019890"/>
            <a:ext cx="46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303" y="5390894"/>
            <a:ext cx="3161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a: </a:t>
            </a:r>
            <a:r>
              <a:rPr lang="en-US" i="1" dirty="0"/>
              <a:t>t</a:t>
            </a:r>
            <a:r>
              <a:rPr lang="en-US" dirty="0"/>
              <a:t>(135) = 2.09, </a:t>
            </a:r>
            <a:r>
              <a:rPr lang="en-US" i="1" dirty="0"/>
              <a:t>p</a:t>
            </a:r>
            <a:r>
              <a:rPr lang="en-US" dirty="0"/>
              <a:t> = .02, </a:t>
            </a:r>
            <a:r>
              <a:rPr lang="en-US" i="1" dirty="0"/>
              <a:t>d</a:t>
            </a:r>
            <a:r>
              <a:rPr lang="en-US" dirty="0"/>
              <a:t> = .36</a:t>
            </a:r>
          </a:p>
          <a:p>
            <a:r>
              <a:rPr lang="en-US" dirty="0"/>
              <a:t>b: </a:t>
            </a:r>
            <a:r>
              <a:rPr lang="en-US" i="1" dirty="0"/>
              <a:t>t</a:t>
            </a:r>
            <a:r>
              <a:rPr lang="en-US" dirty="0"/>
              <a:t>(122) = 1.56, </a:t>
            </a:r>
            <a:r>
              <a:rPr lang="en-US" i="1" dirty="0"/>
              <a:t>p</a:t>
            </a:r>
            <a:r>
              <a:rPr lang="en-US" dirty="0"/>
              <a:t> = .06, </a:t>
            </a:r>
            <a:r>
              <a:rPr lang="en-US" i="1" dirty="0"/>
              <a:t>d</a:t>
            </a:r>
            <a:r>
              <a:rPr lang="en-US" dirty="0"/>
              <a:t> = .28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446613" y="5529393"/>
            <a:ext cx="2506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Latent Growth Curve: NS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A84EC2-68F7-4747-9D85-7FAF41BD39C9}"/>
              </a:ext>
            </a:extLst>
          </p:cNvPr>
          <p:cNvSpPr/>
          <p:nvPr/>
        </p:nvSpPr>
        <p:spPr>
          <a:xfrm>
            <a:off x="318447" y="73966"/>
            <a:ext cx="1187355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+mj-lt"/>
              </a:rPr>
              <a:t>Executive Function </a:t>
            </a:r>
          </a:p>
          <a:p>
            <a:r>
              <a:rPr lang="en-US" sz="2800" dirty="0">
                <a:latin typeface="+mj-lt"/>
              </a:rPr>
              <a:t>Change across preschool--Head-Toes-Knees-Shoulders &amp; Copy Figures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88CF37C-DF46-D544-BDC6-58E808F6C2CE}"/>
              </a:ext>
            </a:extLst>
          </p:cNvPr>
          <p:cNvSpPr txBox="1"/>
          <p:nvPr/>
        </p:nvSpPr>
        <p:spPr>
          <a:xfrm>
            <a:off x="77303" y="6160561"/>
            <a:ext cx="120373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Lillard, A. S., Heise, M. J., Richey, E. M., Tong, X., Hart, A., &amp; Bray, P. M. (2017). Montessori preschool elevates and equalizes child outcomes: A longitudinal study. </a:t>
            </a:r>
            <a:r>
              <a:rPr lang="en-US" i="1"/>
              <a:t>Frontiers in Psychology, 8</a:t>
            </a:r>
            <a:r>
              <a:rPr lang="en-US"/>
              <a:t>, 1783. doi: 10.3389/fpsyg.2017.01783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125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533482976"/>
              </p:ext>
            </p:extLst>
          </p:nvPr>
        </p:nvGraphicFramePr>
        <p:xfrm>
          <a:off x="1333500" y="495223"/>
          <a:ext cx="8626995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5921655"/>
            <a:ext cx="127594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Significantly different at last two test points, Fisher Exact Test </a:t>
            </a:r>
            <a:r>
              <a:rPr lang="en-US" i="1" dirty="0"/>
              <a:t>p</a:t>
            </a:r>
            <a:r>
              <a:rPr lang="en-US" dirty="0"/>
              <a:t> = .03</a:t>
            </a:r>
          </a:p>
          <a:p>
            <a:r>
              <a:rPr lang="en-US"/>
              <a:t>Lillard, A. S., Heise, M. J., Richey, E. M., Tong, X., Hart, A., &amp; Bray, P. M. (2017). Montessori preschool elevates and equalizes child outcomes: A longitudinal study. </a:t>
            </a:r>
            <a:r>
              <a:rPr lang="en-US" i="1"/>
              <a:t>Frontiers in Psychology, 8</a:t>
            </a:r>
            <a:r>
              <a:rPr lang="en-US"/>
              <a:t>, 1783. doi: 10.3389/fpsyg.2017.01783</a:t>
            </a:r>
          </a:p>
          <a:p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29656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347782820"/>
              </p:ext>
            </p:extLst>
          </p:nvPr>
        </p:nvGraphicFramePr>
        <p:xfrm>
          <a:off x="1887775" y="1315058"/>
          <a:ext cx="7848600" cy="4207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83922" y="5535601"/>
            <a:ext cx="115080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* p </a:t>
            </a:r>
            <a:r>
              <a:rPr lang="en-US" dirty="0"/>
              <a:t>&lt; 0.5. Bars show standard deviation.  More growth with authentic implementation.</a:t>
            </a:r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r>
              <a:rPr lang="en-US" dirty="0" err="1"/>
              <a:t>Lillard</a:t>
            </a:r>
            <a:r>
              <a:rPr lang="en-US" dirty="0"/>
              <a:t>, A. S., &amp; </a:t>
            </a:r>
            <a:r>
              <a:rPr lang="en-US" dirty="0" err="1"/>
              <a:t>Heise</a:t>
            </a:r>
            <a:r>
              <a:rPr lang="en-US" dirty="0"/>
              <a:t>, M. J. (2016). Removing Supplementary Materials from Montessori Classrooms Changed Child Outcomes. </a:t>
            </a:r>
            <a:r>
              <a:rPr lang="en-US" i="1" dirty="0"/>
              <a:t>Journal of Montessori Research, 2</a:t>
            </a:r>
            <a:r>
              <a:rPr lang="en-US" dirty="0"/>
              <a:t>(1), 16-26.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D5915A-4E89-CE4B-9C15-3C464304D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275" y="178724"/>
            <a:ext cx="10515600" cy="1325563"/>
          </a:xfrm>
        </p:spPr>
        <p:txBody>
          <a:bodyPr/>
          <a:lstStyle/>
          <a:p>
            <a:r>
              <a:rPr lang="en-US" dirty="0"/>
              <a:t>Executive Function</a:t>
            </a:r>
            <a:br>
              <a:rPr lang="en-US" dirty="0"/>
            </a:br>
            <a:r>
              <a:rPr lang="en-US" sz="3200" dirty="0"/>
              <a:t>Head-Toes-Knees-Shoulders Task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C363D4A-F71B-4444-B550-A67A0D9011F0}"/>
              </a:ext>
            </a:extLst>
          </p:cNvPr>
          <p:cNvCxnSpPr/>
          <p:nvPr/>
        </p:nvCxnSpPr>
        <p:spPr>
          <a:xfrm>
            <a:off x="4403558" y="2117558"/>
            <a:ext cx="3429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9E1BAC4B-121E-C345-BF7C-3D84E0847D59}"/>
              </a:ext>
            </a:extLst>
          </p:cNvPr>
          <p:cNvSpPr txBox="1"/>
          <p:nvPr/>
        </p:nvSpPr>
        <p:spPr>
          <a:xfrm>
            <a:off x="5908327" y="1840832"/>
            <a:ext cx="660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1007310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3E6D523-A495-4118-B661-D39800BFC9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1168325"/>
              </p:ext>
            </p:extLst>
          </p:nvPr>
        </p:nvGraphicFramePr>
        <p:xfrm>
          <a:off x="838200" y="1276244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FC75F54-A94B-47FA-9E8B-8FE065CC7669}"/>
              </a:ext>
            </a:extLst>
          </p:cNvPr>
          <p:cNvSpPr txBox="1"/>
          <p:nvPr/>
        </p:nvSpPr>
        <p:spPr>
          <a:xfrm>
            <a:off x="838200" y="6077192"/>
            <a:ext cx="112535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Phillips-Silver, J., &amp;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Daza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M. T. (2018). Cognitive Control at Age 3: Evaluating Executive Functions in an Equitable Montessori Preschool. 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Frontiers in Education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106. https://doi.org/10.3389/feduc.2018.00106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E9B2EC-B24E-4E2D-8FAC-663B0B04F489}"/>
              </a:ext>
            </a:extLst>
          </p:cNvPr>
          <p:cNvSpPr txBox="1"/>
          <p:nvPr/>
        </p:nvSpPr>
        <p:spPr>
          <a:xfrm>
            <a:off x="838200" y="5303660"/>
            <a:ext cx="3993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*** p </a:t>
            </a:r>
            <a:r>
              <a:rPr lang="en-US" dirty="0"/>
              <a:t>= .001; growth across school year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18E5314-5232-FC44-BF8C-714E2D434402}"/>
              </a:ext>
            </a:extLst>
          </p:cNvPr>
          <p:cNvSpPr txBox="1"/>
          <p:nvPr/>
        </p:nvSpPr>
        <p:spPr>
          <a:xfrm>
            <a:off x="838200" y="164914"/>
            <a:ext cx="1023085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+mj-lt"/>
              </a:rPr>
              <a:t>Executive Function Growth: NIH Toolkit Tasks</a:t>
            </a:r>
          </a:p>
          <a:p>
            <a:r>
              <a:rPr lang="en-US" sz="4000" dirty="0">
                <a:latin typeface="+mj-lt"/>
              </a:rPr>
              <a:t>3-year-olds in Montessori</a:t>
            </a:r>
          </a:p>
        </p:txBody>
      </p:sp>
    </p:spTree>
    <p:extLst>
      <p:ext uri="{BB962C8B-B14F-4D97-AF65-F5344CB8AC3E}">
        <p14:creationId xmlns:p14="http://schemas.microsoft.com/office/powerpoint/2010/main" val="1905525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381237560"/>
              </p:ext>
            </p:extLst>
          </p:nvPr>
        </p:nvGraphicFramePr>
        <p:xfrm>
          <a:off x="1874019" y="1175764"/>
          <a:ext cx="8046278" cy="4587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61737" y="5978496"/>
            <a:ext cx="11947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Lillard</a:t>
            </a:r>
            <a:r>
              <a:rPr lang="en-US" dirty="0"/>
              <a:t>, A., &amp; Else-Quest, N. (2006). Evaluating Montessori Education. </a:t>
            </a:r>
            <a:r>
              <a:rPr lang="en-US" i="1" dirty="0"/>
              <a:t>Science</a:t>
            </a:r>
            <a:r>
              <a:rPr lang="en-US" dirty="0"/>
              <a:t>, </a:t>
            </a:r>
            <a:r>
              <a:rPr lang="en-US" i="1" dirty="0"/>
              <a:t>313</a:t>
            </a:r>
            <a:r>
              <a:rPr lang="en-US" dirty="0"/>
              <a:t>, 1893–1894. 			</a:t>
            </a:r>
          </a:p>
          <a:p>
            <a:r>
              <a:rPr lang="en-US" dirty="0" err="1"/>
              <a:t>doi</a:t>
            </a:r>
            <a:r>
              <a:rPr lang="en-US" dirty="0"/>
              <a:t>: https://doi.org/10.1126/science.1132362</a:t>
            </a:r>
          </a:p>
        </p:txBody>
      </p:sp>
      <p:sp>
        <p:nvSpPr>
          <p:cNvPr id="4" name="Left Brace 3"/>
          <p:cNvSpPr/>
          <p:nvPr/>
        </p:nvSpPr>
        <p:spPr>
          <a:xfrm rot="5400000">
            <a:off x="5931748" y="-143690"/>
            <a:ext cx="318972" cy="3774665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950254" y="1326461"/>
            <a:ext cx="1275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3992A0F-70C8-BE40-9AD4-D32299CCA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564" y="112534"/>
            <a:ext cx="10515600" cy="1325563"/>
          </a:xfrm>
        </p:spPr>
        <p:txBody>
          <a:bodyPr/>
          <a:lstStyle/>
          <a:p>
            <a:r>
              <a:rPr lang="en-US" dirty="0"/>
              <a:t>Executive Function</a:t>
            </a:r>
            <a:br>
              <a:rPr lang="en-US" dirty="0"/>
            </a:br>
            <a:r>
              <a:rPr lang="en-US" dirty="0"/>
              <a:t>Dimensional Change Card Sort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CAC431-2685-744A-9976-09584CE5AC7D}"/>
              </a:ext>
            </a:extLst>
          </p:cNvPr>
          <p:cNvSpPr txBox="1"/>
          <p:nvPr/>
        </p:nvSpPr>
        <p:spPr>
          <a:xfrm>
            <a:off x="1557172" y="5423485"/>
            <a:ext cx="8679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</a:t>
            </a:r>
            <a:r>
              <a:rPr lang="en-US" i="1" dirty="0"/>
              <a:t>p </a:t>
            </a:r>
            <a:r>
              <a:rPr lang="en-US" dirty="0"/>
              <a:t>&lt; 0.5. Number of cards correctly sorted. Bars show standard deviation. </a:t>
            </a:r>
          </a:p>
        </p:txBody>
      </p:sp>
    </p:spTree>
    <p:extLst>
      <p:ext uri="{BB962C8B-B14F-4D97-AF65-F5344CB8AC3E}">
        <p14:creationId xmlns:p14="http://schemas.microsoft.com/office/powerpoint/2010/main" val="1968987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8635C24-5E23-4306-A0CA-5516154B74B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654928" y="1623319"/>
          <a:ext cx="9501207" cy="4369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113257D1-0F9F-414F-B27F-B8CC52F4CF28}"/>
              </a:ext>
            </a:extLst>
          </p:cNvPr>
          <p:cNvSpPr/>
          <p:nvPr/>
        </p:nvSpPr>
        <p:spPr>
          <a:xfrm>
            <a:off x="115741" y="6146820"/>
            <a:ext cx="120762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Dreyer, A. S., &amp; </a:t>
            </a:r>
            <a:r>
              <a:rPr lang="en-US" dirty="0" err="1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Rigler</a:t>
            </a: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D. (1969). Cognitive Performance in Montessori and Nursery School Children. </a:t>
            </a:r>
            <a:r>
              <a:rPr lang="en-US" i="1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Journal of Educational Research</a:t>
            </a: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i="1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62</a:t>
            </a: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(9), 411–416. </a:t>
            </a:r>
            <a:r>
              <a:rPr lang="en-US" dirty="0" err="1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doi</a:t>
            </a:r>
            <a:r>
              <a:rPr lang="en-US" dirty="0">
                <a:solidFill>
                  <a:srgbClr val="3232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10.1080/00220671.1969.10883885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D297820-EB27-A74E-98DC-F0B0961EFFB2}"/>
              </a:ext>
            </a:extLst>
          </p:cNvPr>
          <p:cNvSpPr txBox="1"/>
          <p:nvPr/>
        </p:nvSpPr>
        <p:spPr>
          <a:xfrm>
            <a:off x="800956" y="7918"/>
            <a:ext cx="8561767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+mj-lt"/>
              </a:rPr>
              <a:t>Executive Function </a:t>
            </a:r>
          </a:p>
          <a:p>
            <a:r>
              <a:rPr lang="en-US" sz="3600" dirty="0">
                <a:latin typeface="+mj-lt"/>
              </a:rPr>
              <a:t>Errors on Embedded Figures (Torrance, 1962)</a:t>
            </a:r>
          </a:p>
        </p:txBody>
      </p:sp>
    </p:spTree>
    <p:extLst>
      <p:ext uri="{BB962C8B-B14F-4D97-AF65-F5344CB8AC3E}">
        <p14:creationId xmlns:p14="http://schemas.microsoft.com/office/powerpoint/2010/main" val="2010200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1528</TotalTime>
  <Words>2251</Words>
  <Application>Microsoft Macintosh PowerPoint</Application>
  <PresentationFormat>Widescreen</PresentationFormat>
  <Paragraphs>179</Paragraphs>
  <Slides>25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 Theme</vt:lpstr>
      <vt:lpstr>Montessori-science.org</vt:lpstr>
      <vt:lpstr>Executive Function and Creativity Slides</vt:lpstr>
      <vt:lpstr>PowerPoint Presentation</vt:lpstr>
      <vt:lpstr>PowerPoint Presentation</vt:lpstr>
      <vt:lpstr>PowerPoint Presentation</vt:lpstr>
      <vt:lpstr>Executive Function Head-Toes-Knees-Shoulders Task</vt:lpstr>
      <vt:lpstr>PowerPoint Presentation</vt:lpstr>
      <vt:lpstr>Executive Function Dimensional Change Card Sort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Waldorf/Steiner vs Montessori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Function and Creativity in Montessori Education</dc:title>
  <dc:creator>Amanda Vite</dc:creator>
  <cp:lastModifiedBy>Lillard, Angeline S (asl2h)</cp:lastModifiedBy>
  <cp:revision>40</cp:revision>
  <cp:lastPrinted>2020-01-07T19:49:10Z</cp:lastPrinted>
  <dcterms:created xsi:type="dcterms:W3CDTF">2019-12-04T16:31:46Z</dcterms:created>
  <dcterms:modified xsi:type="dcterms:W3CDTF">2020-01-20T21:31:37Z</dcterms:modified>
</cp:coreProperties>
</file>