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7" r:id="rId2"/>
    <p:sldId id="256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dent" initials="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74"/>
    <p:restoredTop sz="85850"/>
  </p:normalViewPr>
  <p:slideViewPr>
    <p:cSldViewPr snapToGrid="0" snapToObjects="1">
      <p:cViewPr varScale="1">
        <p:scale>
          <a:sx n="109" d="100"/>
          <a:sy n="109" d="100"/>
        </p:scale>
        <p:origin x="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dl_dweck/Downloads/Slide%2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dl_dweck/Downloads/Slide%203_letter%20wor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dl_dweck/Downloads/Slide%204_picture%20vocab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dl_dweck/Downloads/Slide%205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Effect Size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Sheet1!$B$1:$G$1</c:f>
              <c:strCache>
                <c:ptCount val="6"/>
                <c:pt idx="0">
                  <c:v>Decoding Regular Words</c:v>
                </c:pt>
                <c:pt idx="1">
                  <c:v>Decoding Pseudo Words</c:v>
                </c:pt>
                <c:pt idx="2">
                  <c:v>Reading Misc. Words</c:v>
                </c:pt>
                <c:pt idx="3">
                  <c:v>Spelling Words</c:v>
                </c:pt>
                <c:pt idx="4">
                  <c:v>Reading Text Orally</c:v>
                </c:pt>
                <c:pt idx="5">
                  <c:v>Comprehension of Text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0.98</c:v>
                </c:pt>
                <c:pt idx="1">
                  <c:v>0.67</c:v>
                </c:pt>
                <c:pt idx="2">
                  <c:v>0.45</c:v>
                </c:pt>
                <c:pt idx="3">
                  <c:v>0.67</c:v>
                </c:pt>
                <c:pt idx="4">
                  <c:v>0.23</c:v>
                </c:pt>
                <c:pt idx="5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6-8E4D-AF01-FC06C3A63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245084575"/>
        <c:axId val="258054751"/>
      </c:barChart>
      <c:catAx>
        <c:axId val="245084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054751"/>
        <c:crosses val="autoZero"/>
        <c:auto val="1"/>
        <c:lblAlgn val="ctr"/>
        <c:lblOffset val="100"/>
        <c:noMultiLvlLbl val="0"/>
      </c:catAx>
      <c:valAx>
        <c:axId val="2580547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Effect</a:t>
                </a:r>
                <a:r>
                  <a:rPr lang="en-US" sz="1800" baseline="0" dirty="0"/>
                  <a:t> Size</a:t>
                </a:r>
                <a:endParaRPr lang="en-US" sz="18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084575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Academic Achievement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645915354330699E-2"/>
          <c:y val="0.135304679176631"/>
          <c:w val="0.91804158464566898"/>
          <c:h val="0.783797380425850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0.21</c:v>
                </c:pt>
                <c:pt idx="1">
                  <c:v>0.14000000000000001</c:v>
                </c:pt>
                <c:pt idx="2">
                  <c:v>0.38</c:v>
                </c:pt>
                <c:pt idx="3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97-2C41-B21B-5689D6C697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-0.21</c:v>
                </c:pt>
                <c:pt idx="1">
                  <c:v>-0.12</c:v>
                </c:pt>
                <c:pt idx="2">
                  <c:v>-0.44</c:v>
                </c:pt>
                <c:pt idx="3">
                  <c:v>-0.45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97-2C41-B21B-5689D6C697BC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11234736"/>
        <c:axId val="1911239568"/>
      </c:lineChart>
      <c:catAx>
        <c:axId val="191123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1239568"/>
        <c:crosses val="autoZero"/>
        <c:auto val="0"/>
        <c:lblAlgn val="ctr"/>
        <c:lblOffset val="100"/>
        <c:noMultiLvlLbl val="0"/>
      </c:catAx>
      <c:valAx>
        <c:axId val="1911239568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123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345312500000004"/>
          <c:y val="0.12828376425419799"/>
          <c:w val="0.13654687500000001"/>
          <c:h val="0.10529969824682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Mean Gains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16E-E947-A7FA-FCC3A1301F9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16E-E947-A7FA-FCC3A1301F97}"/>
              </c:ext>
            </c:extLst>
          </c:dPt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7.97</c:v>
                </c:pt>
                <c:pt idx="1">
                  <c:v>5.09</c:v>
                </c:pt>
                <c:pt idx="2">
                  <c:v>5.07</c:v>
                </c:pt>
              </c:numLit>
            </c:plus>
            <c:minus>
              <c:numLit>
                <c:formatCode>General</c:formatCode>
                <c:ptCount val="3"/>
                <c:pt idx="0">
                  <c:v>7.97</c:v>
                </c:pt>
                <c:pt idx="1">
                  <c:v>5.09</c:v>
                </c:pt>
                <c:pt idx="2">
                  <c:v>5.07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Sheet1!$B$1:$D$1</c:f>
              <c:strCache>
                <c:ptCount val="3"/>
                <c:pt idx="0">
                  <c:v>Classic Montessori</c:v>
                </c:pt>
                <c:pt idx="1">
                  <c:v>Supplemented</c:v>
                </c:pt>
                <c:pt idx="2">
                  <c:v>Conventional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11.28</c:v>
                </c:pt>
                <c:pt idx="1">
                  <c:v>5.61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6E-E947-A7FA-FCC3A1301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07769183"/>
        <c:axId val="266740847"/>
      </c:barChart>
      <c:catAx>
        <c:axId val="307769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740847"/>
        <c:crosses val="autoZero"/>
        <c:auto val="1"/>
        <c:lblAlgn val="ctr"/>
        <c:lblOffset val="100"/>
        <c:noMultiLvlLbl val="0"/>
      </c:catAx>
      <c:valAx>
        <c:axId val="266740847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/>
                  <a:t>Mean</a:t>
                </a:r>
                <a:r>
                  <a:rPr lang="en-US" sz="1800" b="0" baseline="0"/>
                  <a:t> Gains</a:t>
                </a:r>
                <a:endParaRPr lang="en-US" sz="1800" b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769183"/>
        <c:crosses val="autoZero"/>
        <c:crossBetween val="between"/>
        <c:majorUnit val="5"/>
        <c:min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Mean Gains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64-F445-A011-048E89962F3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64-F445-A011-048E89962F3A}"/>
              </c:ext>
            </c:extLst>
          </c:dPt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2.0299999999999998</c:v>
                </c:pt>
                <c:pt idx="1">
                  <c:v>1.95</c:v>
                </c:pt>
                <c:pt idx="2">
                  <c:v>2.2200000000000002</c:v>
                </c:pt>
              </c:numLit>
            </c:plus>
            <c:minus>
              <c:numLit>
                <c:formatCode>General</c:formatCode>
                <c:ptCount val="3"/>
                <c:pt idx="0">
                  <c:v>2.0299999999999998</c:v>
                </c:pt>
                <c:pt idx="1">
                  <c:v>1.95</c:v>
                </c:pt>
                <c:pt idx="2">
                  <c:v>2.2200000000000002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Sheet1!$B$1:$D$1</c:f>
              <c:strCache>
                <c:ptCount val="3"/>
                <c:pt idx="0">
                  <c:v>Classic Montessori</c:v>
                </c:pt>
                <c:pt idx="1">
                  <c:v>Supplemented</c:v>
                </c:pt>
                <c:pt idx="2">
                  <c:v>Conventional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2.92</c:v>
                </c:pt>
                <c:pt idx="1">
                  <c:v>0.95</c:v>
                </c:pt>
                <c:pt idx="2">
                  <c:v>1.08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64-F445-A011-048E89962F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267009583"/>
        <c:axId val="245899327"/>
      </c:barChart>
      <c:catAx>
        <c:axId val="2670095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45899327"/>
        <c:crosses val="autoZero"/>
        <c:auto val="1"/>
        <c:lblAlgn val="ctr"/>
        <c:lblOffset val="100"/>
        <c:noMultiLvlLbl val="0"/>
      </c:catAx>
      <c:valAx>
        <c:axId val="245899327"/>
        <c:scaling>
          <c:orientation val="minMax"/>
          <c:max val="6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/>
                  <a:t>Mean Gains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009583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9.7100000000000009</c:v>
                </c:pt>
                <c:pt idx="1">
                  <c:v>5.78</c:v>
                </c:pt>
                <c:pt idx="2">
                  <c:v>5.09</c:v>
                </c:pt>
              </c:numLit>
            </c:plus>
            <c:minus>
              <c:numLit>
                <c:formatCode>General</c:formatCode>
                <c:ptCount val="3"/>
                <c:pt idx="0">
                  <c:v>9.7100000000000009</c:v>
                </c:pt>
                <c:pt idx="1">
                  <c:v>5.78</c:v>
                </c:pt>
                <c:pt idx="2">
                  <c:v>5.09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Sheet1!$A$2:$A$6</c:f>
              <c:strCache>
                <c:ptCount val="5"/>
                <c:pt idx="0">
                  <c:v>1st Grade</c:v>
                </c:pt>
                <c:pt idx="2">
                  <c:v>2nd Grade</c:v>
                </c:pt>
                <c:pt idx="4">
                  <c:v>3rd Grade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24.03</c:v>
                </c:pt>
                <c:pt idx="2">
                  <c:v>32.83</c:v>
                </c:pt>
                <c:pt idx="4">
                  <c:v>39.57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9A-4745-8A76-141989573D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8.75</c:v>
                </c:pt>
                <c:pt idx="1">
                  <c:v>5.6</c:v>
                </c:pt>
                <c:pt idx="2">
                  <c:v>10.9</c:v>
                </c:pt>
              </c:numLit>
            </c:plus>
            <c:minus>
              <c:numLit>
                <c:formatCode>General</c:formatCode>
                <c:ptCount val="3"/>
                <c:pt idx="0">
                  <c:v>8.75</c:v>
                </c:pt>
                <c:pt idx="1">
                  <c:v>5.6</c:v>
                </c:pt>
                <c:pt idx="2">
                  <c:v>10.9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Sheet1!$A$2:$A$6</c:f>
              <c:strCache>
                <c:ptCount val="5"/>
                <c:pt idx="0">
                  <c:v>1st Grade</c:v>
                </c:pt>
                <c:pt idx="2">
                  <c:v>2nd Grade</c:v>
                </c:pt>
                <c:pt idx="4">
                  <c:v>3rd Grade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16.71</c:v>
                </c:pt>
                <c:pt idx="2">
                  <c:v>28.71</c:v>
                </c:pt>
                <c:pt idx="4">
                  <c:v>33.46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9A-4745-8A76-141989573D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97591375"/>
        <c:axId val="339117791"/>
      </c:barChart>
      <c:catAx>
        <c:axId val="297591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117791"/>
        <c:crosses val="autoZero"/>
        <c:auto val="1"/>
        <c:lblAlgn val="ctr"/>
        <c:lblOffset val="100"/>
        <c:noMultiLvlLbl val="0"/>
      </c:catAx>
      <c:valAx>
        <c:axId val="339117791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Mean</a:t>
                </a:r>
                <a:r>
                  <a:rPr lang="en-US" sz="1400" baseline="0"/>
                  <a:t> Score</a:t>
                </a:r>
                <a:endParaRPr lang="en-US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591375"/>
        <c:crosses val="autoZero"/>
        <c:crossBetween val="between"/>
        <c:majorUnit val="12.5"/>
        <c:minorUnit val="12.5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76244165080899E-2"/>
          <c:y val="4.5924202760730101E-2"/>
          <c:w val="0.69619020646426699"/>
          <c:h val="0.65398981094770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472C4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95-4FCE-A8EC-F66C5FEBDEBA}"/>
              </c:ext>
            </c:extLst>
          </c:dPt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7</c:v>
                </c:pt>
              </c:numLit>
            </c:plus>
            <c:minus>
              <c:numLit>
                <c:formatCode>General</c:formatCode>
                <c:ptCount val="1"/>
                <c:pt idx="0">
                  <c:v>7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Letter-Word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5-4FCE-A8EC-F66C5FEBDE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Non-Montessori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595-4FCE-A8EC-F66C5FEBDEBA}"/>
              </c:ext>
            </c:extLst>
          </c:dPt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7.83</c:v>
                </c:pt>
              </c:numLit>
            </c:plus>
            <c:minus>
              <c:numLit>
                <c:formatCode>General</c:formatCode>
                <c:ptCount val="1"/>
                <c:pt idx="0">
                  <c:v>7.83</c:v>
                </c:pt>
              </c:numLit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Letter-Word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95-4FCE-A8EC-F66C5FEBD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7806032"/>
        <c:axId val="2107812352"/>
      </c:barChart>
      <c:catAx>
        <c:axId val="21078060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5-Year</a:t>
                </a:r>
                <a:r>
                  <a:rPr lang="en-US" sz="1800" baseline="0" dirty="0"/>
                  <a:t> </a:t>
                </a:r>
                <a:r>
                  <a:rPr lang="en-US" sz="1800" baseline="0" dirty="0" err="1"/>
                  <a:t>Olds</a:t>
                </a:r>
                <a:endParaRPr lang="en-US" sz="18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812352"/>
        <c:crosses val="autoZero"/>
        <c:auto val="1"/>
        <c:lblAlgn val="ctr"/>
        <c:lblOffset val="100"/>
        <c:noMultiLvlLbl val="0"/>
      </c:catAx>
      <c:valAx>
        <c:axId val="2107812352"/>
        <c:scaling>
          <c:orientation val="minMax"/>
          <c:max val="25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Mean 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80603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792116466482498"/>
          <c:y val="0.28926834658294098"/>
          <c:w val="0.21207883533517499"/>
          <c:h val="0.22269935010339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76244165080899E-2"/>
          <c:y val="4.5924202760730101E-2"/>
          <c:w val="0.69619020646426699"/>
          <c:h val="0.65398981094770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472C4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E5-4C3E-BE2C-A3FEFCDF79FB}"/>
              </c:ext>
            </c:extLst>
          </c:dPt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4.3599999999999977</c:v>
                </c:pt>
              </c:numLit>
            </c:plus>
            <c:minus>
              <c:numLit>
                <c:formatCode>General</c:formatCode>
                <c:ptCount val="1"/>
                <c:pt idx="0">
                  <c:v>4.26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Word Attack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5-4C3E-BE2C-A3FEFCDF79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Non-Montessori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6E5-4C3E-BE2C-A3FEFCDF79FB}"/>
              </c:ext>
            </c:extLst>
          </c:dPt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3.19</c:v>
                </c:pt>
              </c:numLit>
            </c:plus>
            <c:minus>
              <c:numLit>
                <c:formatCode>General</c:formatCode>
                <c:ptCount val="1"/>
                <c:pt idx="0">
                  <c:v>3.19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Word Attack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E5-4C3E-BE2C-A3FEFCDF7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2982000"/>
        <c:axId val="2102988240"/>
      </c:barChart>
      <c:catAx>
        <c:axId val="21029820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5-Year</a:t>
                </a:r>
                <a:r>
                  <a:rPr lang="en-US" sz="1800" baseline="0" dirty="0"/>
                  <a:t> </a:t>
                </a:r>
                <a:r>
                  <a:rPr lang="en-US" sz="1800" baseline="0" dirty="0" err="1"/>
                  <a:t>Olds</a:t>
                </a:r>
                <a:endParaRPr lang="en-US" sz="18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2988240"/>
        <c:crosses val="autoZero"/>
        <c:auto val="1"/>
        <c:lblAlgn val="ctr"/>
        <c:lblOffset val="100"/>
        <c:noMultiLvlLbl val="0"/>
      </c:catAx>
      <c:valAx>
        <c:axId val="210298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Mean Score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298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792116466482498"/>
          <c:y val="0.28926834658294098"/>
          <c:w val="0.21207883533517499"/>
          <c:h val="0.22269935010339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1.07</c:v>
                </c:pt>
              </c:numLit>
            </c:plus>
            <c:minus>
              <c:numLit>
                <c:formatCode>General</c:formatCode>
                <c:ptCount val="1"/>
                <c:pt idx="0">
                  <c:v>1.07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Creativity of Narrative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95-4C73-9817-FAA857730C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Non-Conventional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1.0900000000000001</c:v>
                </c:pt>
              </c:numLit>
            </c:plus>
            <c:minus>
              <c:numLit>
                <c:formatCode>General</c:formatCode>
                <c:ptCount val="1"/>
                <c:pt idx="0">
                  <c:v>1.0900000000000001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Creativity of Narrative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95-4C73-9817-FAA857730C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7927968"/>
        <c:axId val="2107931376"/>
      </c:barChart>
      <c:catAx>
        <c:axId val="210792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931376"/>
        <c:crosses val="autoZero"/>
        <c:auto val="1"/>
        <c:lblAlgn val="ctr"/>
        <c:lblOffset val="100"/>
        <c:noMultiLvlLbl val="0"/>
      </c:catAx>
      <c:valAx>
        <c:axId val="210793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92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0.96</c:v>
                </c:pt>
              </c:numLit>
            </c:plus>
            <c:minus>
              <c:numLit>
                <c:formatCode>General</c:formatCode>
                <c:ptCount val="1"/>
                <c:pt idx="0">
                  <c:v>0.96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Sentence Sophistication: Narrative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89-4388-B2E5-A7F07B202E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Non-Conventional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0.94</c:v>
                </c:pt>
              </c:numLit>
            </c:plus>
            <c:minus>
              <c:numLit>
                <c:formatCode>General</c:formatCode>
                <c:ptCount val="1"/>
                <c:pt idx="0">
                  <c:v>0.94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Sentence Sophistication: Narrative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89-4388-B2E5-A7F07B202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5230080"/>
        <c:axId val="2115233456"/>
      </c:barChart>
      <c:catAx>
        <c:axId val="211523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233456"/>
        <c:crosses val="autoZero"/>
        <c:auto val="1"/>
        <c:lblAlgn val="ctr"/>
        <c:lblOffset val="100"/>
        <c:noMultiLvlLbl val="0"/>
      </c:catAx>
      <c:valAx>
        <c:axId val="211523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23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Non-Montessori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Lit>
                <c:formatCode>General</c:formatCode>
                <c:ptCount val="1"/>
                <c:pt idx="0">
                  <c:v>4.4459999999999997</c:v>
                </c:pt>
              </c:numLit>
            </c:plus>
            <c:minus>
              <c:numLit>
                <c:formatCode>General</c:formatCode>
                <c:ptCount val="1"/>
                <c:pt idx="0">
                  <c:v>4.46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Sheet1!$A$2</c:f>
              <c:numCache>
                <c:formatCode>General</c:formatCode>
                <c:ptCount val="1"/>
                <c:pt idx="0">
                  <c:v>4.54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0-031B-412A-A4D1-526A81C90AA4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Material Unchanged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3.46</c:v>
                </c:pt>
              </c:numLit>
            </c:plus>
            <c:minus>
              <c:numLit>
                <c:formatCode>General</c:formatCode>
                <c:ptCount val="1"/>
                <c:pt idx="0">
                  <c:v>3.46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Sheet1!$B$2</c:f>
              <c:numCache>
                <c:formatCode>General</c:formatCode>
                <c:ptCount val="1"/>
                <c:pt idx="0">
                  <c:v>2.2400000000000002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1-031B-412A-A4D1-526A81C90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7543328"/>
        <c:axId val="2117546656"/>
      </c:barChart>
      <c:catAx>
        <c:axId val="211754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546656"/>
        <c:crosses val="autoZero"/>
        <c:auto val="1"/>
        <c:lblAlgn val="ctr"/>
        <c:lblOffset val="100"/>
        <c:noMultiLvlLbl val="0"/>
      </c:catAx>
      <c:valAx>
        <c:axId val="211754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54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0.20864</cdr:x>
      <cdr:y>0.12587</cdr:y>
    </cdr:from>
    <cdr:to>
      <cdr:x>0.47932</cdr:x>
      <cdr:y>0.12587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461E5876-1613-864E-B299-803755DED0BC}"/>
            </a:ext>
          </a:extLst>
        </cdr:cNvPr>
        <cdr:cNvCxnSpPr/>
      </cdr:nvCxnSpPr>
      <cdr:spPr>
        <a:xfrm xmlns:a="http://schemas.openxmlformats.org/drawingml/2006/main">
          <a:off x="1338943" y="486229"/>
          <a:ext cx="1737066" cy="0"/>
        </a:xfrm>
        <a:prstGeom xmlns:a="http://schemas.openxmlformats.org/drawingml/2006/main" prst="line">
          <a:avLst/>
        </a:prstGeom>
        <a:ln xmlns:a="http://schemas.openxmlformats.org/drawingml/2006/main" w="127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0.10705</cdr:x>
      <cdr:y>0.26386</cdr:y>
    </cdr:from>
    <cdr:to>
      <cdr:x>0.24856</cdr:x>
      <cdr:y>0.26386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43912AA6-0CB0-754E-95A0-2966FD92A96A}"/>
            </a:ext>
          </a:extLst>
        </cdr:cNvPr>
        <cdr:cNvCxnSpPr/>
      </cdr:nvCxnSpPr>
      <cdr:spPr>
        <a:xfrm xmlns:a="http://schemas.openxmlformats.org/drawingml/2006/main">
          <a:off x="823528" y="1074354"/>
          <a:ext cx="1088571" cy="0"/>
        </a:xfrm>
        <a:prstGeom xmlns:a="http://schemas.openxmlformats.org/drawingml/2006/main" prst="line">
          <a:avLst/>
        </a:prstGeom>
        <a:ln xmlns:a="http://schemas.openxmlformats.org/drawingml/2006/main" w="9525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0.40759</cdr:x>
      <cdr:y>0.19791</cdr:y>
    </cdr:from>
    <cdr:to>
      <cdr:x>0.5491</cdr:x>
      <cdr:y>0.19791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FAD84FD-DBD8-2546-8DCF-5B0592BC3381}"/>
            </a:ext>
          </a:extLst>
        </cdr:cNvPr>
        <cdr:cNvCxnSpPr/>
      </cdr:nvCxnSpPr>
      <cdr:spPr>
        <a:xfrm xmlns:a="http://schemas.openxmlformats.org/drawingml/2006/main">
          <a:off x="3135402" y="805840"/>
          <a:ext cx="1088571" cy="0"/>
        </a:xfrm>
        <a:prstGeom xmlns:a="http://schemas.openxmlformats.org/drawingml/2006/main" prst="line">
          <a:avLst/>
        </a:prstGeom>
        <a:ln xmlns:a="http://schemas.openxmlformats.org/drawingml/2006/main" w="9525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0.70422</cdr:x>
      <cdr:y>0.17652</cdr:y>
    </cdr:from>
    <cdr:to>
      <cdr:x>0.84573</cdr:x>
      <cdr:y>0.17652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9FAD84FD-DBD8-2546-8DCF-5B0592BC3381}"/>
            </a:ext>
          </a:extLst>
        </cdr:cNvPr>
        <cdr:cNvCxnSpPr/>
      </cdr:nvCxnSpPr>
      <cdr:spPr>
        <a:xfrm xmlns:a="http://schemas.openxmlformats.org/drawingml/2006/main">
          <a:off x="5417299" y="718754"/>
          <a:ext cx="1088571" cy="0"/>
        </a:xfrm>
        <a:prstGeom xmlns:a="http://schemas.openxmlformats.org/drawingml/2006/main" prst="line">
          <a:avLst/>
        </a:prstGeom>
        <a:ln xmlns:a="http://schemas.openxmlformats.org/drawingml/2006/main" w="9525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0.14856</cdr:x>
      <cdr:y>0.16761</cdr:y>
    </cdr:from>
    <cdr:to>
      <cdr:x>0.23786</cdr:x>
      <cdr:y>0.23178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83D24201-16E9-BC43-A532-392473E16595}"/>
            </a:ext>
          </a:extLst>
        </cdr:cNvPr>
        <cdr:cNvSpPr txBox="1"/>
      </cdr:nvSpPr>
      <cdr:spPr>
        <a:xfrm xmlns:a="http://schemas.openxmlformats.org/drawingml/2006/main">
          <a:off x="1142842" y="682469"/>
          <a:ext cx="68692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/>
            <a:t>**</a:t>
          </a:r>
        </a:p>
      </cdr:txBody>
    </cdr:sp>
  </cdr:relSizeAnchor>
  <cdr:relSizeAnchor xmlns:cdr="http://schemas.openxmlformats.org/drawingml/2006/chartDrawing">
    <cdr:from>
      <cdr:x>0.45535</cdr:x>
      <cdr:y>0.12139</cdr:y>
    </cdr:from>
    <cdr:to>
      <cdr:x>0.54465</cdr:x>
      <cdr:y>0.18555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A840AB7-29C3-DB41-A28B-FB9B16553AA0}"/>
            </a:ext>
          </a:extLst>
        </cdr:cNvPr>
        <cdr:cNvSpPr txBox="1"/>
      </cdr:nvSpPr>
      <cdr:spPr>
        <a:xfrm xmlns:a="http://schemas.openxmlformats.org/drawingml/2006/main">
          <a:off x="3502823" y="494260"/>
          <a:ext cx="68692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/>
            <a:t>**</a:t>
          </a:r>
        </a:p>
      </cdr:txBody>
    </cdr:sp>
  </cdr:relSizeAnchor>
  <cdr:relSizeAnchor xmlns:cdr="http://schemas.openxmlformats.org/drawingml/2006/chartDrawing">
    <cdr:from>
      <cdr:x>0.75818</cdr:x>
      <cdr:y>0.09644</cdr:y>
    </cdr:from>
    <cdr:to>
      <cdr:x>0.84748</cdr:x>
      <cdr:y>0.1606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85830876-985A-DF4F-8F2E-572AB5D0E4B5}"/>
            </a:ext>
          </a:extLst>
        </cdr:cNvPr>
        <cdr:cNvSpPr txBox="1"/>
      </cdr:nvSpPr>
      <cdr:spPr>
        <a:xfrm xmlns:a="http://schemas.openxmlformats.org/drawingml/2006/main">
          <a:off x="5832365" y="392660"/>
          <a:ext cx="686926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/>
            <a:t>*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EB1E7-1CFF-3341-B574-43CC02A3FD65}" type="datetimeFigureOut">
              <a:rPr lang="en-US" smtClean="0"/>
              <a:t>1/20/20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F1D99-FCBD-5D45-BDF9-EB7DFD535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Thanks to </a:t>
            </a:r>
            <a:r>
              <a:rPr lang="en-US" dirty="0"/>
              <a:t>Sally Yao, Katie Mead, Sarah Shah, Erica Stephens</a:t>
            </a:r>
            <a:endParaRPr lang="en-US" b="0" dirty="0">
              <a:effectLst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3F1D99-FCBD-5D45-BDF9-EB7DFD535E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0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N=52</a:t>
            </a:r>
          </a:p>
          <a:p>
            <a:r>
              <a:rPr lang="en-US" dirty="0"/>
              <a:t>Changed classroom: N=35, Age= 56.9 months,  </a:t>
            </a:r>
          </a:p>
          <a:p>
            <a:r>
              <a:rPr lang="en-US" dirty="0"/>
              <a:t>Unchanged classroom: N= 17, Age= 58.2 months,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6B541-8BB4-4F57-949A-3C299F2F6C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32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/>
              <a:t>Combines Woodcock Johnson III math, reading, and vocabulary n = 141 followed 3 to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5DE0B-F615-3349-ADDD-E8F604231D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48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This is not Montessori, but shows that Montessori’s phonics techniques lead to better outcomes than nonphonics (large effect sizes)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96B4-9C62-D845-B1E1-615C7887BFE3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2491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 = 172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Age: 33 to 76 months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Supplemented = less authentiuc,  used materials absent from Montessori’s books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F1D99-FCBD-5D45-BDF9-EB7DFD535E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8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Literacy </a:t>
            </a:r>
          </a:p>
          <a:p>
            <a:r>
              <a:rPr lang="en-US" sz="12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Woodcock-Johnson III Letter-Word Test</a:t>
            </a:r>
            <a:r>
              <a:rPr lang="en-US" dirty="0"/>
              <a:t>Sally Yao, Katie Mead, Sarah Shah, Erica Stephens</a:t>
            </a:r>
            <a:endParaRPr lang="en-US" b="0" dirty="0">
              <a:effectLst/>
            </a:endParaRPr>
          </a:p>
          <a:p>
            <a:r>
              <a:rPr lang="en-US" dirty="0"/>
              <a:t>N = 172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Age: 33 to 76 months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F1D99-FCBD-5D45-BDF9-EB7DFD535E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8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 = 196</a:t>
            </a:r>
          </a:p>
          <a:p>
            <a:r>
              <a:rPr lang="en-US" dirty="0"/>
              <a:t>First, second, third</a:t>
            </a:r>
            <a:r>
              <a:rPr lang="en-US" baseline="0" dirty="0"/>
              <a:t> grade in private Catholic Elementary School in Taiwan</a:t>
            </a:r>
          </a:p>
          <a:p>
            <a:r>
              <a:rPr lang="en-US" baseline="0" dirty="0"/>
              <a:t>Montessori students have at least one year Montessori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F1D99-FCBD-5D45-BDF9-EB7DFD535E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14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N=55</a:t>
            </a:r>
          </a:p>
          <a:p>
            <a:r>
              <a:rPr lang="en-US" dirty="0"/>
              <a:t>Age= 5-Year </a:t>
            </a:r>
            <a:r>
              <a:rPr lang="en-US" dirty="0" err="1"/>
              <a:t>Olds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6B541-8BB4-4F57-949A-3C299F2F6C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07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N=55</a:t>
            </a:r>
          </a:p>
          <a:p>
            <a:r>
              <a:rPr lang="en-US" dirty="0"/>
              <a:t>Age= 5-Year </a:t>
            </a:r>
            <a:r>
              <a:rPr lang="en-US" dirty="0" err="1"/>
              <a:t>Olds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6B541-8BB4-4F57-949A-3C299F2F6C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90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N=57</a:t>
            </a:r>
          </a:p>
          <a:p>
            <a:r>
              <a:rPr lang="en-US" dirty="0"/>
              <a:t>Age= 12-Year </a:t>
            </a:r>
            <a:r>
              <a:rPr lang="en-US" dirty="0" err="1"/>
              <a:t>Olds</a:t>
            </a:r>
          </a:p>
          <a:p>
            <a:r>
              <a:rPr lang="en-US" dirty="0" err="1"/>
              <a:t>Response to story stem, “XXX had the best/worst day at school”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6B541-8BB4-4F57-949A-3C299F2F6C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30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N=57</a:t>
            </a:r>
          </a:p>
          <a:p>
            <a:r>
              <a:rPr lang="en-US" dirty="0"/>
              <a:t>Age= 12-Year </a:t>
            </a:r>
            <a:r>
              <a:rPr lang="en-US" dirty="0" err="1"/>
              <a:t>Olds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6B541-8BB4-4F57-949A-3C299F2F6C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25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6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6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6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2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6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2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8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9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5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8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1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FFA3-FD1F-B648-8EE6-51CEE28DB306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5349-60BC-F549-9CFA-DE607723A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6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0EC3-A041-8F4B-AEAE-AFA467A4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Montessori-science.org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B5C6-AE5F-A449-BA9F-DB6705368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slide deck shows data from Lillard and others’ studies relevant to Montessori education.</a:t>
            </a:r>
          </a:p>
          <a:p>
            <a:r>
              <a:rPr lang="en-US"/>
              <a:t>It presents the full, unbiased picture of peer-reviewed results we found as of January, 2020</a:t>
            </a:r>
          </a:p>
          <a:p>
            <a:r>
              <a:rPr lang="en-US"/>
              <a:t>Original papers are referenced</a:t>
            </a:r>
          </a:p>
          <a:p>
            <a:r>
              <a:rPr lang="en-US"/>
              <a:t>School administrators, parents, and others should feel free to use these slides in presentations except please ask before presenting at a conference where Lillard will also present (lillard@virginia.edu)</a:t>
            </a:r>
          </a:p>
          <a:p>
            <a:r>
              <a:rPr lang="en-US"/>
              <a:t>Slides were created by Uva studen5ts in the Reinventing Eduvation seminarin the fall of 2019 and edited by Allyson Snyder. </a:t>
            </a:r>
          </a:p>
        </p:txBody>
      </p:sp>
    </p:spTree>
    <p:extLst>
      <p:ext uri="{BB962C8B-B14F-4D97-AF65-F5344CB8AC3E}">
        <p14:creationId xmlns:p14="http://schemas.microsoft.com/office/powerpoint/2010/main" val="372062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1EC98-611F-4B69-A0FF-4300F1AE1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Literacy </a:t>
            </a:r>
            <a:br>
              <a:rPr lang="en-US" dirty="0"/>
            </a:br>
            <a:r>
              <a:rPr lang="en-US" dirty="0"/>
              <a:t>Written narrative sentence complexity </a:t>
            </a: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95645E4D-DB4B-4315-BAAE-D80D538B8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724538"/>
              </p:ext>
            </p:extLst>
          </p:nvPr>
        </p:nvGraphicFramePr>
        <p:xfrm>
          <a:off x="2548890" y="1973109"/>
          <a:ext cx="7802019" cy="3306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48F22C8-0D2A-42A4-9805-93C4A3A12555}"/>
              </a:ext>
            </a:extLst>
          </p:cNvPr>
          <p:cNvSpPr txBox="1"/>
          <p:nvPr/>
        </p:nvSpPr>
        <p:spPr>
          <a:xfrm>
            <a:off x="1002262" y="5515657"/>
            <a:ext cx="3603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 p &lt;</a:t>
            </a:r>
            <a:r>
              <a:rPr lang="en-US" dirty="0"/>
              <a:t> 0.05. Bars show standard error.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01D8C-2B1B-4287-BC0F-B9CF30C9CE9E}"/>
              </a:ext>
            </a:extLst>
          </p:cNvPr>
          <p:cNvSpPr txBox="1"/>
          <p:nvPr/>
        </p:nvSpPr>
        <p:spPr>
          <a:xfrm>
            <a:off x="1002262" y="5529332"/>
            <a:ext cx="94131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  <a:p>
            <a:br>
              <a:rPr lang="en-US" b="0" dirty="0">
                <a:effectLst/>
              </a:rPr>
            </a:br>
            <a:r>
              <a:rPr lang="en-US" dirty="0" err="1"/>
              <a:t>Lillard</a:t>
            </a:r>
            <a:r>
              <a:rPr lang="en-US" dirty="0"/>
              <a:t>, A. S., and Else-Quest, N. (2006). Evaluating Montessori education. </a:t>
            </a:r>
            <a:r>
              <a:rPr lang="en-US" i="1" dirty="0"/>
              <a:t>Science, 313</a:t>
            </a:r>
            <a:r>
              <a:rPr lang="en-US" dirty="0"/>
              <a:t>, 1893–1894. doi:10.1126/science.1132362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9B5CEE-2E1F-472B-A891-C0D93E189529}"/>
              </a:ext>
            </a:extLst>
          </p:cNvPr>
          <p:cNvSpPr txBox="1"/>
          <p:nvPr/>
        </p:nvSpPr>
        <p:spPr>
          <a:xfrm>
            <a:off x="4870160" y="5180933"/>
            <a:ext cx="1370620" cy="381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Year </a:t>
            </a:r>
            <a:r>
              <a:rPr lang="en-US" dirty="0" err="1"/>
              <a:t>Olds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9FA4B6-42EC-4EA1-A860-A03A054EB65E}"/>
              </a:ext>
            </a:extLst>
          </p:cNvPr>
          <p:cNvSpPr/>
          <p:nvPr/>
        </p:nvSpPr>
        <p:spPr>
          <a:xfrm>
            <a:off x="2087225" y="2695877"/>
            <a:ext cx="461665" cy="1466246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en-US" dirty="0"/>
              <a:t>Mean Score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7251" y="1894623"/>
            <a:ext cx="261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650669" y="2171622"/>
            <a:ext cx="17633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59" y="958863"/>
            <a:ext cx="11221081" cy="1325563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Literacy</a:t>
            </a:r>
            <a:br>
              <a:rPr lang="en-US" sz="4900" dirty="0"/>
            </a:br>
            <a:r>
              <a:rPr lang="en-US" sz="4000" dirty="0"/>
              <a:t>Improvement of Letter-Word Identification Score</a:t>
            </a:r>
            <a:br>
              <a:rPr lang="en-US" sz="4000" dirty="0"/>
            </a:br>
            <a:r>
              <a:rPr lang="en-US" sz="4000" dirty="0"/>
              <a:t>with more authentic implementation</a:t>
            </a:r>
            <a:br>
              <a:rPr lang="en-US" b="0" dirty="0">
                <a:effectLst/>
              </a:rPr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158743"/>
              </p:ext>
            </p:extLst>
          </p:nvPr>
        </p:nvGraphicFramePr>
        <p:xfrm>
          <a:off x="2739513" y="1690688"/>
          <a:ext cx="6712974" cy="3581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52746" y="5490569"/>
            <a:ext cx="110344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                                   </a:t>
            </a:r>
          </a:p>
          <a:p>
            <a:endParaRPr lang="en-US" b="0" dirty="0">
              <a:effectLst/>
            </a:endParaRPr>
          </a:p>
          <a:p>
            <a:r>
              <a:rPr lang="en-US" dirty="0" err="1"/>
              <a:t>Lillard</a:t>
            </a:r>
            <a:r>
              <a:rPr lang="en-US" dirty="0"/>
              <a:t>, A. S., &amp; </a:t>
            </a:r>
            <a:r>
              <a:rPr lang="en-US" dirty="0" err="1"/>
              <a:t>Heise</a:t>
            </a:r>
            <a:r>
              <a:rPr lang="en-US" dirty="0"/>
              <a:t>, M. J. (2016). An intervention study: Removing supplemented materials from Montessori classrooms associated with better child outcomes. </a:t>
            </a:r>
            <a:r>
              <a:rPr lang="en-US" i="1" dirty="0"/>
              <a:t>Journal of Montessori Research, 2</a:t>
            </a:r>
            <a:r>
              <a:rPr lang="en-US" dirty="0"/>
              <a:t>(1), 16-26.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57879F-03C2-45EB-B301-1B911AD0A78F}"/>
              </a:ext>
            </a:extLst>
          </p:cNvPr>
          <p:cNvSpPr txBox="1"/>
          <p:nvPr/>
        </p:nvSpPr>
        <p:spPr>
          <a:xfrm>
            <a:off x="852746" y="5490569"/>
            <a:ext cx="3773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 p &lt;</a:t>
            </a:r>
            <a:r>
              <a:rPr lang="en-US" dirty="0"/>
              <a:t>  0.05. Bars show standard error.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C20B11-AC17-461E-9E94-140C5DC7EC33}"/>
              </a:ext>
            </a:extLst>
          </p:cNvPr>
          <p:cNvSpPr/>
          <p:nvPr/>
        </p:nvSpPr>
        <p:spPr>
          <a:xfrm>
            <a:off x="2388762" y="2878165"/>
            <a:ext cx="461665" cy="1206292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n-US" dirty="0"/>
              <a:t>Mean Score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6227" y="1632323"/>
            <a:ext cx="261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412974" y="1909322"/>
            <a:ext cx="12059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721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032000" y="16525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83896" y="32335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4157" y="322027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440" y="5492002"/>
            <a:ext cx="3204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*  t</a:t>
            </a:r>
            <a:r>
              <a:rPr lang="en-US" dirty="0"/>
              <a:t>(136) = 2.10, </a:t>
            </a:r>
            <a:r>
              <a:rPr lang="en-US" i="1" dirty="0"/>
              <a:t>p</a:t>
            </a:r>
            <a:r>
              <a:rPr lang="en-US" dirty="0"/>
              <a:t> = .04, </a:t>
            </a:r>
            <a:r>
              <a:rPr lang="en-US" i="1" dirty="0"/>
              <a:t>d</a:t>
            </a:r>
            <a:r>
              <a:rPr lang="en-US" dirty="0"/>
              <a:t> = .36</a:t>
            </a:r>
          </a:p>
          <a:p>
            <a:r>
              <a:rPr lang="en-US" dirty="0"/>
              <a:t>** </a:t>
            </a:r>
            <a:r>
              <a:rPr lang="en-US" i="1" dirty="0"/>
              <a:t>t</a:t>
            </a:r>
            <a:r>
              <a:rPr lang="en-US" dirty="0"/>
              <a:t>(122) = 2.26, </a:t>
            </a:r>
            <a:r>
              <a:rPr lang="en-US" i="1" dirty="0"/>
              <a:t>p</a:t>
            </a:r>
            <a:r>
              <a:rPr lang="en-US" dirty="0"/>
              <a:t> = .03, </a:t>
            </a:r>
            <a:r>
              <a:rPr lang="en-US" i="1" dirty="0"/>
              <a:t>d</a:t>
            </a:r>
            <a:r>
              <a:rPr lang="en-US" dirty="0"/>
              <a:t> = .41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74191" y="5445836"/>
            <a:ext cx="6015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Latent Growth Curve Modelling: B = 0.13 (SE = 0.067), p &lt; .05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08830D-909F-B84E-B7DC-69E729421B78}"/>
              </a:ext>
            </a:extLst>
          </p:cNvPr>
          <p:cNvSpPr/>
          <p:nvPr/>
        </p:nvSpPr>
        <p:spPr>
          <a:xfrm>
            <a:off x="103488" y="6257835"/>
            <a:ext cx="12088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Lillard, A. S., Heise, M. J., Richey, E. M., Tong, X., Hart, A., &amp; Bray, P. M. (2017). Montessori preschool elevates and equalizes child outcomes: A longitudinal study. </a:t>
            </a:r>
            <a:r>
              <a:rPr lang="en-US" i="1"/>
              <a:t>Frontiers in Psychology, 8</a:t>
            </a:r>
            <a:r>
              <a:rPr lang="en-US"/>
              <a:t>, 1783. doi: 10.3389/fpsyg.2017.01783</a:t>
            </a:r>
          </a:p>
        </p:txBody>
      </p:sp>
    </p:spTree>
    <p:extLst>
      <p:ext uri="{BB962C8B-B14F-4D97-AF65-F5344CB8AC3E}">
        <p14:creationId xmlns:p14="http://schemas.microsoft.com/office/powerpoint/2010/main" val="150134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Language and Literacy Slides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00938"/>
            <a:ext cx="9144000" cy="1056861"/>
          </a:xfrm>
        </p:spPr>
        <p:txBody>
          <a:bodyPr>
            <a:normAutofit fontScale="92500" lnSpcReduction="10000"/>
          </a:bodyPr>
          <a:lstStyle/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4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1214" y="32652"/>
            <a:ext cx="1180078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+mj-lt"/>
              </a:rPr>
              <a:t>Effect Sizes of Systematic Phonics Instruction</a:t>
            </a:r>
          </a:p>
          <a:p>
            <a:r>
              <a:rPr lang="en-US" sz="3600" dirty="0">
                <a:solidFill>
                  <a:srgbClr val="000000"/>
                </a:solidFill>
                <a:latin typeface="+mj-lt"/>
              </a:rPr>
              <a:t>Kindergarten and First Grade Outcomes</a:t>
            </a:r>
            <a:endParaRPr lang="en-US" sz="3600" dirty="0">
              <a:latin typeface="+mj-lt"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12056" y="5918097"/>
            <a:ext cx="11479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  <a:latin typeface="Calibri" charset="0"/>
              </a:rPr>
              <a:t>Ehri</a:t>
            </a:r>
            <a:r>
              <a:rPr lang="en-US" dirty="0">
                <a:solidFill>
                  <a:srgbClr val="222222"/>
                </a:solidFill>
                <a:latin typeface="Calibri" charset="0"/>
              </a:rPr>
              <a:t>, L. C., </a:t>
            </a:r>
            <a:r>
              <a:rPr lang="en-US" dirty="0" err="1">
                <a:solidFill>
                  <a:srgbClr val="222222"/>
                </a:solidFill>
                <a:latin typeface="Calibri" charset="0"/>
              </a:rPr>
              <a:t>Nunes</a:t>
            </a:r>
            <a:r>
              <a:rPr lang="en-US" dirty="0">
                <a:solidFill>
                  <a:srgbClr val="222222"/>
                </a:solidFill>
                <a:latin typeface="Calibri" charset="0"/>
              </a:rPr>
              <a:t>, S. R., Stahl, S. A., &amp; Willows, D. M. (2001). Systematic phonics instruction helps students learn to read: Evidence from the National Reading Panel’s meta-analysis. </a:t>
            </a:r>
            <a:r>
              <a:rPr lang="en-US" i="1" dirty="0">
                <a:solidFill>
                  <a:srgbClr val="222222"/>
                </a:solidFill>
                <a:latin typeface="Calibri" charset="0"/>
              </a:rPr>
              <a:t>Review of Educational Research, 71</a:t>
            </a:r>
            <a:r>
              <a:rPr lang="en-US" dirty="0">
                <a:solidFill>
                  <a:srgbClr val="222222"/>
                </a:solidFill>
                <a:latin typeface="Calibri" charset="0"/>
              </a:rPr>
              <a:t>(3), 393-447.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92C42AE-3446-2D49-B7AC-AF5813D724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9504897"/>
              </p:ext>
            </p:extLst>
          </p:nvPr>
        </p:nvGraphicFramePr>
        <p:xfrm>
          <a:off x="1740877" y="1254370"/>
          <a:ext cx="8710246" cy="464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332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040D4C7-F232-0A4B-9E96-46CD6E0B75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5959669"/>
              </p:ext>
            </p:extLst>
          </p:nvPr>
        </p:nvGraphicFramePr>
        <p:xfrm>
          <a:off x="2278024" y="1345755"/>
          <a:ext cx="6904892" cy="447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670560" y="106680"/>
            <a:ext cx="103022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+mj-lt"/>
              </a:rPr>
              <a:t>Literacy </a:t>
            </a:r>
          </a:p>
          <a:p>
            <a:r>
              <a:rPr lang="en-US" sz="3600" dirty="0">
                <a:solidFill>
                  <a:srgbClr val="000000"/>
                </a:solidFill>
                <a:latin typeface="+mj-lt"/>
              </a:rPr>
              <a:t>Woodcock-Johnson III Letter-Word Test</a:t>
            </a:r>
            <a:br>
              <a:rPr lang="en-US" dirty="0"/>
            </a:b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779520" y="2297163"/>
            <a:ext cx="46329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49365" y="2580861"/>
            <a:ext cx="2392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65195" y="202016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14900" y="23800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6874" y="5857085"/>
            <a:ext cx="4028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</a:t>
            </a:r>
            <a:r>
              <a:rPr lang="en-US" dirty="0"/>
              <a:t> &lt; 0.05. Bars show standard deviation.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6874" y="6240720"/>
            <a:ext cx="10477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Lillard</a:t>
            </a:r>
            <a:r>
              <a:rPr lang="en-US" dirty="0"/>
              <a:t>, A. S. (2012). Preschool children's development in classic Montessori, supplemented Montessori, and conventional programs. </a:t>
            </a:r>
            <a:r>
              <a:rPr lang="en-US" i="1" dirty="0"/>
              <a:t>Journal of School Psychology, 50</a:t>
            </a:r>
            <a:r>
              <a:rPr lang="en-US" dirty="0"/>
              <a:t>(3), 379-401.</a:t>
            </a:r>
          </a:p>
        </p:txBody>
      </p:sp>
    </p:spTree>
    <p:extLst>
      <p:ext uri="{BB962C8B-B14F-4D97-AF65-F5344CB8AC3E}">
        <p14:creationId xmlns:p14="http://schemas.microsoft.com/office/powerpoint/2010/main" val="145241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70560" y="106680"/>
            <a:ext cx="1030224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rgbClr val="000000"/>
                </a:solidFill>
                <a:latin typeface="+mj-lt"/>
              </a:rPr>
              <a:t>Literacy </a:t>
            </a:r>
          </a:p>
          <a:p>
            <a:r>
              <a:rPr lang="en-US" sz="4400" dirty="0">
                <a:solidFill>
                  <a:srgbClr val="000000"/>
                </a:solidFill>
                <a:latin typeface="+mj-lt"/>
              </a:rPr>
              <a:t>Woodcock-Johnson III </a:t>
            </a:r>
            <a:r>
              <a:rPr lang="en-US" sz="4000" dirty="0">
                <a:solidFill>
                  <a:srgbClr val="000000"/>
                </a:solidFill>
                <a:latin typeface="+mj-lt"/>
              </a:rPr>
              <a:t>Picture Vocabulary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913418" y="5592785"/>
            <a:ext cx="4028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</a:t>
            </a:r>
            <a:r>
              <a:rPr lang="en-US" dirty="0"/>
              <a:t> &lt; 0.05. Bars show standard deviation.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13418" y="6098231"/>
            <a:ext cx="11372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Lillard</a:t>
            </a:r>
            <a:r>
              <a:rPr lang="en-US" dirty="0"/>
              <a:t>, A. S. (2012). Preschool children's development in classic Montessori, supplemented Montessori, and conventional programs. </a:t>
            </a:r>
            <a:r>
              <a:rPr lang="en-US" i="1" dirty="0"/>
              <a:t>Journal of School Psychology, 50</a:t>
            </a:r>
            <a:r>
              <a:rPr lang="en-US" dirty="0"/>
              <a:t>(3), 379-401.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1802FBD-D6BE-BD45-80AD-F0DC4BD683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6376099"/>
              </p:ext>
            </p:extLst>
          </p:nvPr>
        </p:nvGraphicFramePr>
        <p:xfrm>
          <a:off x="2235200" y="1473200"/>
          <a:ext cx="6801395" cy="4119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9A8C73A-8CA0-934F-843C-A20F226AFFF1}"/>
              </a:ext>
            </a:extLst>
          </p:cNvPr>
          <p:cNvSpPr txBox="1"/>
          <p:nvPr/>
        </p:nvSpPr>
        <p:spPr>
          <a:xfrm>
            <a:off x="4382700" y="1737896"/>
            <a:ext cx="46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58784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83" y="1044070"/>
            <a:ext cx="11860696" cy="352218"/>
          </a:xfrm>
        </p:spPr>
        <p:txBody>
          <a:bodyPr>
            <a:noAutofit/>
          </a:bodyPr>
          <a:lstStyle/>
          <a:p>
            <a:r>
              <a:rPr lang="en-US" sz="3600" dirty="0"/>
              <a:t>Elementary School Language Ability Achievement Test (ESLAAT)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6409" y="5821932"/>
            <a:ext cx="5175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</a:t>
            </a:r>
            <a:r>
              <a:rPr lang="en-US" dirty="0"/>
              <a:t> &lt; 0.05; ** </a:t>
            </a:r>
            <a:r>
              <a:rPr lang="en-US" i="1" dirty="0"/>
              <a:t>p</a:t>
            </a:r>
            <a:r>
              <a:rPr lang="en-US" dirty="0"/>
              <a:t> &lt; 0.01. Bars show standard deviation.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6409" y="6191264"/>
            <a:ext cx="11175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Peng, H. H. (2014). Do children in Montessori schools perform better in the achievement test? A Taiwanese perspective. </a:t>
            </a:r>
            <a:r>
              <a:rPr lang="en-US" i="1" dirty="0"/>
              <a:t>International Journal of Early Childhood, 46</a:t>
            </a:r>
            <a:r>
              <a:rPr lang="en-US" dirty="0"/>
              <a:t>(2), 299-311.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783" y="320795"/>
            <a:ext cx="111053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+mj-lt"/>
              </a:rPr>
              <a:t>Literacy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5D3C9B1-F01C-254F-8231-F79FA39A08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2476917"/>
              </p:ext>
            </p:extLst>
          </p:nvPr>
        </p:nvGraphicFramePr>
        <p:xfrm>
          <a:off x="1905158" y="1726903"/>
          <a:ext cx="7692572" cy="4071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826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3076" y="139831"/>
            <a:ext cx="10515600" cy="1325563"/>
          </a:xfrm>
        </p:spPr>
        <p:txBody>
          <a:bodyPr/>
          <a:lstStyle/>
          <a:p>
            <a:r>
              <a:rPr lang="en-US" dirty="0"/>
              <a:t>Literacy </a:t>
            </a:r>
            <a:br>
              <a:rPr lang="en-US" dirty="0"/>
            </a:br>
            <a:r>
              <a:rPr lang="en-US" dirty="0"/>
              <a:t>Woodcock-Johnson III Letter-Word Test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062674" y="2191254"/>
          <a:ext cx="9070146" cy="3455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0847" y="5474094"/>
            <a:ext cx="1135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endParaRPr lang="en-US" b="0" dirty="0">
              <a:effectLst/>
            </a:endParaRPr>
          </a:p>
          <a:p>
            <a:br>
              <a:rPr lang="en-US" b="0" dirty="0">
                <a:effectLst/>
              </a:rPr>
            </a:br>
            <a:r>
              <a:rPr lang="en-US" dirty="0" err="1"/>
              <a:t>Lillard</a:t>
            </a:r>
            <a:r>
              <a:rPr lang="en-US" dirty="0"/>
              <a:t>, A. S., and Else-Quest, N. (2006). Evaluating Montessori Education. Science 313, 1893–1894. </a:t>
            </a:r>
            <a:r>
              <a:rPr lang="en-US" dirty="0" err="1"/>
              <a:t>doi</a:t>
            </a:r>
            <a:r>
              <a:rPr lang="en-US" dirty="0"/>
              <a:t>: 10.1126/science.1132362</a:t>
            </a:r>
            <a:endParaRPr lang="en-US" b="0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E6257F-6FD6-4717-9F61-1C1F17D26758}"/>
              </a:ext>
            </a:extLst>
          </p:cNvPr>
          <p:cNvSpPr txBox="1"/>
          <p:nvPr/>
        </p:nvSpPr>
        <p:spPr>
          <a:xfrm>
            <a:off x="920847" y="5600252"/>
            <a:ext cx="3604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 p &lt;</a:t>
            </a:r>
            <a:r>
              <a:rPr lang="en-US" dirty="0"/>
              <a:t> 0.05. Bars show standard error.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14176" y="2342095"/>
            <a:ext cx="261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077838" y="2619094"/>
            <a:ext cx="19260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043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8E1A5-4783-4767-BC2E-22431C66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Literacy </a:t>
            </a:r>
            <a:br>
              <a:rPr lang="en-US" dirty="0"/>
            </a:br>
            <a:r>
              <a:rPr lang="en-US" dirty="0"/>
              <a:t>Woodcock-Johnson III Word Attack Test</a:t>
            </a: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8B088D18-6E2D-4905-8050-A86E5F97A8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306841"/>
              </p:ext>
            </p:extLst>
          </p:nvPr>
        </p:nvGraphicFramePr>
        <p:xfrm>
          <a:off x="2062674" y="2191254"/>
          <a:ext cx="9070146" cy="3455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4A1FF73-E452-4B9F-A6AC-29FA202AB6F1}"/>
              </a:ext>
            </a:extLst>
          </p:cNvPr>
          <p:cNvSpPr txBox="1"/>
          <p:nvPr/>
        </p:nvSpPr>
        <p:spPr>
          <a:xfrm>
            <a:off x="838200" y="5372322"/>
            <a:ext cx="3604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 p &lt;</a:t>
            </a:r>
            <a:r>
              <a:rPr lang="en-US" dirty="0"/>
              <a:t> 0.05. Bars show standard error.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7D0EF6-C9C0-4E1A-97B9-BCE2CF5DFC16}"/>
              </a:ext>
            </a:extLst>
          </p:cNvPr>
          <p:cNvSpPr txBox="1"/>
          <p:nvPr/>
        </p:nvSpPr>
        <p:spPr>
          <a:xfrm>
            <a:off x="838200" y="6018653"/>
            <a:ext cx="9431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Lillard, A. S. &amp; Else-Quest, N. (2006). Evaluating Montessori Education. </a:t>
            </a:r>
            <a:r>
              <a:rPr lang="en-US" i="1" dirty="0"/>
              <a:t>Science, 313</a:t>
            </a:r>
            <a:r>
              <a:rPr lang="en-US" dirty="0"/>
              <a:t>, 1893–1894. </a:t>
            </a:r>
            <a:r>
              <a:rPr lang="en-US" dirty="0" err="1"/>
              <a:t>doi</a:t>
            </a:r>
            <a:r>
              <a:rPr lang="en-US" dirty="0"/>
              <a:t>: 10.1126/science.1132362</a:t>
            </a:r>
            <a:endParaRPr lang="en-US" b="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53086" y="2264275"/>
            <a:ext cx="261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116748" y="2541274"/>
            <a:ext cx="19260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5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Literacy </a:t>
            </a:r>
            <a:br>
              <a:rPr lang="en-US" dirty="0"/>
            </a:br>
            <a:r>
              <a:rPr lang="en-US" dirty="0"/>
              <a:t>Written narrative creativity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48890" y="1973109"/>
          <a:ext cx="7802019" cy="3306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68388" y="5455684"/>
            <a:ext cx="9711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  <a:p>
            <a:br>
              <a:rPr lang="en-US" b="0" dirty="0">
                <a:effectLst/>
              </a:rPr>
            </a:br>
            <a:r>
              <a:rPr lang="en-US" dirty="0" err="1"/>
              <a:t>Lillard</a:t>
            </a:r>
            <a:r>
              <a:rPr lang="en-US" dirty="0"/>
              <a:t>, A. S., and Else-Quest, N. (2006). Evaluating Montessori education. </a:t>
            </a:r>
            <a:r>
              <a:rPr lang="en-US" i="1" dirty="0"/>
              <a:t>Science, 313</a:t>
            </a:r>
            <a:r>
              <a:rPr lang="en-US" dirty="0"/>
              <a:t>, 1893–1894.  </a:t>
            </a:r>
            <a:r>
              <a:rPr lang="en-US" dirty="0" err="1"/>
              <a:t>doi</a:t>
            </a:r>
            <a:r>
              <a:rPr lang="en-US" dirty="0"/>
              <a:t>: 10.1126/science.1132362 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4A2EED-7582-400D-B0B7-9086F1F6D297}"/>
              </a:ext>
            </a:extLst>
          </p:cNvPr>
          <p:cNvSpPr txBox="1"/>
          <p:nvPr/>
        </p:nvSpPr>
        <p:spPr>
          <a:xfrm>
            <a:off x="968388" y="5482794"/>
            <a:ext cx="3603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 p &lt;</a:t>
            </a:r>
            <a:r>
              <a:rPr lang="en-US" dirty="0"/>
              <a:t> 0.05. Bars show standard error.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84AAA2-F55B-46FC-8790-823BEFE129F7}"/>
              </a:ext>
            </a:extLst>
          </p:cNvPr>
          <p:cNvSpPr txBox="1"/>
          <p:nvPr/>
        </p:nvSpPr>
        <p:spPr>
          <a:xfrm>
            <a:off x="4870160" y="5180933"/>
            <a:ext cx="1370620" cy="381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Year </a:t>
            </a:r>
            <a:r>
              <a:rPr lang="en-US" dirty="0" err="1"/>
              <a:t>Olds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550970-486D-437A-8DFF-9961981DF6E2}"/>
              </a:ext>
            </a:extLst>
          </p:cNvPr>
          <p:cNvSpPr txBox="1"/>
          <p:nvPr/>
        </p:nvSpPr>
        <p:spPr>
          <a:xfrm>
            <a:off x="2087225" y="2630150"/>
            <a:ext cx="461665" cy="15977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Mean Score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08341" y="1797348"/>
            <a:ext cx="261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3" y="2074347"/>
            <a:ext cx="19260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528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985</Words>
  <Application>Microsoft Macintosh PowerPoint</Application>
  <PresentationFormat>Widescreen</PresentationFormat>
  <Paragraphs>116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Montessori-science.org</vt:lpstr>
      <vt:lpstr>Language and Literacy Slides</vt:lpstr>
      <vt:lpstr>PowerPoint Presentation</vt:lpstr>
      <vt:lpstr>PowerPoint Presentation</vt:lpstr>
      <vt:lpstr>PowerPoint Presentation</vt:lpstr>
      <vt:lpstr>Elementary School Language Ability Achievement Test (ESLAAT)</vt:lpstr>
      <vt:lpstr>Literacy  Woodcock-Johnson III Letter-Word Test</vt:lpstr>
      <vt:lpstr>Literacy  Woodcock-Johnson III Word Attack Test</vt:lpstr>
      <vt:lpstr>Literacy  Written narrative creativity</vt:lpstr>
      <vt:lpstr>Literacy  Written narrative sentence complexity </vt:lpstr>
      <vt:lpstr>Literacy Improvement of Letter-Word Identification Score with more authentic implementation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Literacy Slides</dc:title>
  <dc:creator>Microsoft Office User</dc:creator>
  <cp:lastModifiedBy>Lillard, Angeline S (asl2h)</cp:lastModifiedBy>
  <cp:revision>38</cp:revision>
  <dcterms:created xsi:type="dcterms:W3CDTF">2019-12-06T19:09:21Z</dcterms:created>
  <dcterms:modified xsi:type="dcterms:W3CDTF">2020-01-20T21:34:57Z</dcterms:modified>
</cp:coreProperties>
</file>