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m" ContentType="application/vnd.ms-excel.sheet.macroEnabled.12"/>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3.xml" ContentType="application/vnd.openxmlformats-officedocument.drawingml.chartshapes+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4.xml" ContentType="application/vnd.openxmlformats-officedocument.drawingml.chartshapes+xml"/>
  <Override PartName="/ppt/notesSlides/notesSlide9.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0.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1.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2.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3.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4.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74" r:id="rId2"/>
    <p:sldId id="256" r:id="rId3"/>
    <p:sldId id="257" r:id="rId4"/>
    <p:sldId id="320" r:id="rId5"/>
    <p:sldId id="285" r:id="rId6"/>
    <p:sldId id="258" r:id="rId7"/>
    <p:sldId id="271" r:id="rId8"/>
    <p:sldId id="259" r:id="rId9"/>
    <p:sldId id="260" r:id="rId10"/>
    <p:sldId id="268" r:id="rId11"/>
    <p:sldId id="267" r:id="rId12"/>
    <p:sldId id="269" r:id="rId13"/>
    <p:sldId id="270" r:id="rId14"/>
    <p:sldId id="272"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39"/>
    <p:restoredTop sz="94723"/>
  </p:normalViewPr>
  <p:slideViewPr>
    <p:cSldViewPr snapToGrid="0" snapToObjects="1">
      <p:cViewPr varScale="1">
        <p:scale>
          <a:sx n="128" d="100"/>
          <a:sy n="128" d="100"/>
        </p:scale>
        <p:origin x="192" y="16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Macro-Enabled_Worksheet.xlsm"/><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LillardLab/Downloads/Montessori%20charts.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3.xml"/></Relationships>
</file>

<file path=ppt/charts/_rels/chart5.xml.rels><?xml version="1.0" encoding="UTF-8" standalone="yes"?>
<Relationships xmlns="http://schemas.openxmlformats.org/package/2006/relationships"><Relationship Id="rId3" Type="http://schemas.openxmlformats.org/officeDocument/2006/relationships/oleObject" Target="file:////Users/LillardLab/Downloads/Montessori%20chart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Users/LillardLab/Downloads/Montessori%20charts.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4.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Convent</c:v>
                </c:pt>
              </c:strCache>
            </c:strRef>
          </c:tx>
          <c:spPr>
            <a:solidFill>
              <a:srgbClr val="FF0000"/>
            </a:solidFill>
            <a:ln>
              <a:noFill/>
            </a:ln>
            <a:effectLst>
              <a:outerShdw dist="35921" dir="2700000" algn="br">
                <a:srgbClr val="000000"/>
              </a:outerShdw>
            </a:effectLst>
          </c:spPr>
          <c:invertIfNegative val="0"/>
          <c:cat>
            <c:strRef>
              <c:f>Sheet1!$A$2</c:f>
              <c:strCache>
                <c:ptCount val="1"/>
                <c:pt idx="0">
                  <c:v>Applied Problems</c:v>
                </c:pt>
              </c:strCache>
            </c:strRef>
          </c:cat>
          <c:val>
            <c:numRef>
              <c:f>Sheet1!$B$2</c:f>
              <c:numCache>
                <c:formatCode>General</c:formatCode>
                <c:ptCount val="1"/>
                <c:pt idx="0">
                  <c:v>3.54</c:v>
                </c:pt>
              </c:numCache>
            </c:numRef>
          </c:val>
          <c:extLst>
            <c:ext xmlns:c16="http://schemas.microsoft.com/office/drawing/2014/chart" uri="{C3380CC4-5D6E-409C-BE32-E72D297353CC}">
              <c16:uniqueId val="{00000000-DE55-B94E-9CCA-DA77A35381EB}"/>
            </c:ext>
          </c:extLst>
        </c:ser>
        <c:ser>
          <c:idx val="1"/>
          <c:order val="1"/>
          <c:tx>
            <c:strRef>
              <c:f>Sheet1!$C$1</c:f>
              <c:strCache>
                <c:ptCount val="1"/>
                <c:pt idx="0">
                  <c:v>SupMont</c:v>
                </c:pt>
              </c:strCache>
            </c:strRef>
          </c:tx>
          <c:spPr>
            <a:solidFill>
              <a:schemeClr val="accent6"/>
            </a:solidFill>
            <a:ln>
              <a:noFill/>
            </a:ln>
            <a:effectLst>
              <a:outerShdw dist="35921" dir="2700000" algn="br">
                <a:srgbClr val="000000"/>
              </a:outerShdw>
            </a:effectLst>
          </c:spPr>
          <c:invertIfNegative val="0"/>
          <c:cat>
            <c:strRef>
              <c:f>Sheet1!$A$2</c:f>
              <c:strCache>
                <c:ptCount val="1"/>
                <c:pt idx="0">
                  <c:v>Applied Problems</c:v>
                </c:pt>
              </c:strCache>
            </c:strRef>
          </c:cat>
          <c:val>
            <c:numRef>
              <c:f>Sheet1!$C$2</c:f>
              <c:numCache>
                <c:formatCode>General</c:formatCode>
                <c:ptCount val="1"/>
                <c:pt idx="0">
                  <c:v>3.06</c:v>
                </c:pt>
              </c:numCache>
            </c:numRef>
          </c:val>
          <c:extLst>
            <c:ext xmlns:c16="http://schemas.microsoft.com/office/drawing/2014/chart" uri="{C3380CC4-5D6E-409C-BE32-E72D297353CC}">
              <c16:uniqueId val="{00000001-DE55-B94E-9CCA-DA77A35381EB}"/>
            </c:ext>
          </c:extLst>
        </c:ser>
        <c:ser>
          <c:idx val="2"/>
          <c:order val="2"/>
          <c:tx>
            <c:strRef>
              <c:f>Sheet1!$D$1</c:f>
              <c:strCache>
                <c:ptCount val="1"/>
                <c:pt idx="0">
                  <c:v>ClasMont</c:v>
                </c:pt>
              </c:strCache>
            </c:strRef>
          </c:tx>
          <c:spPr>
            <a:solidFill>
              <a:schemeClr val="accent1"/>
            </a:solidFill>
            <a:ln>
              <a:noFill/>
            </a:ln>
            <a:effectLst>
              <a:outerShdw dist="35921" dir="2700000" algn="br">
                <a:schemeClr val="accent1"/>
              </a:outerShdw>
            </a:effectLst>
          </c:spPr>
          <c:invertIfNegative val="0"/>
          <c:cat>
            <c:strRef>
              <c:f>Sheet1!$A$2</c:f>
              <c:strCache>
                <c:ptCount val="1"/>
                <c:pt idx="0">
                  <c:v>Applied Problems</c:v>
                </c:pt>
              </c:strCache>
            </c:strRef>
          </c:cat>
          <c:val>
            <c:numRef>
              <c:f>Sheet1!$D$2</c:f>
              <c:numCache>
                <c:formatCode>General</c:formatCode>
                <c:ptCount val="1"/>
                <c:pt idx="0">
                  <c:v>4.58</c:v>
                </c:pt>
              </c:numCache>
            </c:numRef>
          </c:val>
          <c:extLst>
            <c:ext xmlns:c16="http://schemas.microsoft.com/office/drawing/2014/chart" uri="{C3380CC4-5D6E-409C-BE32-E72D297353CC}">
              <c16:uniqueId val="{00000002-DE55-B94E-9CCA-DA77A35381EB}"/>
            </c:ext>
          </c:extLst>
        </c:ser>
        <c:dLbls>
          <c:showLegendKey val="0"/>
          <c:showVal val="0"/>
          <c:showCatName val="0"/>
          <c:showSerName val="0"/>
          <c:showPercent val="0"/>
          <c:showBubbleSize val="0"/>
        </c:dLbls>
        <c:gapWidth val="150"/>
        <c:axId val="1044003215"/>
        <c:axId val="1"/>
      </c:barChart>
      <c:catAx>
        <c:axId val="1044003215"/>
        <c:scaling>
          <c:orientation val="minMax"/>
        </c:scaling>
        <c:delete val="0"/>
        <c:axPos val="b"/>
        <c:numFmt formatCode="General" sourceLinked="1"/>
        <c:majorTickMark val="out"/>
        <c:minorTickMark val="none"/>
        <c:tickLblPos val="nextTo"/>
        <c:spPr>
          <a:noFill/>
          <a:ln w="1524" cap="flat" cmpd="sng" algn="ctr">
            <a:solidFill>
              <a:srgbClr val="808080"/>
            </a:solidFill>
            <a:prstDash val="solid"/>
            <a:round/>
          </a:ln>
          <a:effectLst/>
        </c:spPr>
        <c:txPr>
          <a:bodyPr rot="0" spcFirstLastPara="1" vertOverflow="ellipsis" vert="horz" wrap="square" anchor="ctr" anchorCtr="1"/>
          <a:lstStyle/>
          <a:p>
            <a:pPr>
              <a:defRPr sz="864" b="0" i="0" u="none" strike="noStrike" kern="1200" baseline="0">
                <a:solidFill>
                  <a:srgbClr val="000000"/>
                </a:solidFill>
                <a:latin typeface="Calibri"/>
                <a:ea typeface="Calibri"/>
                <a:cs typeface="Calibri"/>
              </a:defRPr>
            </a:pPr>
            <a:endParaRPr lang="en-US"/>
          </a:p>
        </c:txPr>
        <c:crossAx val="1"/>
        <c:crosses val="autoZero"/>
        <c:auto val="1"/>
        <c:lblAlgn val="ctr"/>
        <c:lblOffset val="100"/>
        <c:noMultiLvlLbl val="0"/>
      </c:catAx>
      <c:valAx>
        <c:axId val="1"/>
        <c:scaling>
          <c:orientation val="minMax"/>
        </c:scaling>
        <c:delete val="0"/>
        <c:axPos val="l"/>
        <c:majorGridlines>
          <c:spPr>
            <a:ln w="1524" cap="flat" cmpd="sng" algn="ctr">
              <a:solidFill>
                <a:srgbClr val="808080"/>
              </a:solidFill>
              <a:prstDash val="solid"/>
              <a:round/>
            </a:ln>
            <a:effectLst/>
          </c:spPr>
        </c:majorGridlines>
        <c:numFmt formatCode="General" sourceLinked="1"/>
        <c:majorTickMark val="out"/>
        <c:minorTickMark val="none"/>
        <c:tickLblPos val="nextTo"/>
        <c:spPr>
          <a:noFill/>
          <a:ln w="1524" cap="flat" cmpd="sng" algn="ctr">
            <a:solidFill>
              <a:srgbClr val="808080"/>
            </a:solidFill>
            <a:prstDash val="solid"/>
            <a:round/>
          </a:ln>
          <a:effectLst/>
        </c:spPr>
        <c:txPr>
          <a:bodyPr rot="0" spcFirstLastPara="1" vertOverflow="ellipsis" vert="horz" wrap="square" anchor="ctr" anchorCtr="1"/>
          <a:lstStyle/>
          <a:p>
            <a:pPr>
              <a:defRPr sz="864" b="0" i="0" u="none" strike="noStrike" kern="1200" baseline="0">
                <a:solidFill>
                  <a:srgbClr val="000000"/>
                </a:solidFill>
                <a:latin typeface="Calibri"/>
                <a:ea typeface="Calibri"/>
                <a:cs typeface="Calibri"/>
              </a:defRPr>
            </a:pPr>
            <a:endParaRPr lang="en-US"/>
          </a:p>
        </c:txPr>
        <c:crossAx val="1044003215"/>
        <c:crosses val="autoZero"/>
        <c:crossBetween val="between"/>
      </c:valAx>
      <c:spPr>
        <a:solidFill>
          <a:srgbClr val="FFFFFF"/>
        </a:solidFill>
        <a:ln w="12191">
          <a:noFill/>
        </a:ln>
        <a:effectLst/>
      </c:spPr>
    </c:plotArea>
    <c:legend>
      <c:legendPos val="r"/>
      <c:overlay val="0"/>
      <c:spPr>
        <a:noFill/>
        <a:ln w="12191">
          <a:noFill/>
        </a:ln>
        <a:effectLst/>
      </c:spPr>
      <c:txPr>
        <a:bodyPr rot="0" spcFirstLastPara="1" vertOverflow="ellipsis" vert="horz" wrap="square" anchor="ctr" anchorCtr="1"/>
        <a:lstStyle/>
        <a:p>
          <a:pPr>
            <a:defRPr sz="794" b="0" i="0" u="none" strike="noStrike" kern="1200" baseline="0">
              <a:solidFill>
                <a:srgbClr val="000000"/>
              </a:solidFill>
              <a:latin typeface="Calibri"/>
              <a:ea typeface="Calibri"/>
              <a:cs typeface="Calibri"/>
            </a:defRPr>
          </a:pPr>
          <a:endParaRPr lang="en-US"/>
        </a:p>
      </c:txPr>
    </c:legend>
    <c:plotVisOnly val="1"/>
    <c:dispBlanksAs val="gap"/>
    <c:showDLblsOverMax val="0"/>
  </c:chart>
  <c:spPr>
    <a:solidFill>
      <a:srgbClr val="FFFFFF"/>
    </a:solidFill>
    <a:ln w="1524" cap="flat" cmpd="sng" algn="ctr">
      <a:solidFill>
        <a:srgbClr val="808080"/>
      </a:solidFill>
      <a:prstDash val="solid"/>
      <a:miter lim="800000"/>
    </a:ln>
    <a:effectLst/>
  </c:spPr>
  <c:txPr>
    <a:bodyPr/>
    <a:lstStyle/>
    <a:p>
      <a:pPr>
        <a:defRPr sz="864" b="0" i="0" u="none" strike="noStrike" baseline="0">
          <a:solidFill>
            <a:srgbClr val="000000"/>
          </a:solidFill>
          <a:latin typeface="Calibri"/>
          <a:ea typeface="Calibri"/>
          <a:cs typeface="Calibri"/>
        </a:defRPr>
      </a:pPr>
      <a:endParaRPr lang="en-US"/>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Montessori</c:v>
                </c:pt>
              </c:strCache>
            </c:strRef>
          </c:tx>
          <c:spPr>
            <a:solidFill>
              <a:schemeClr val="accent1"/>
            </a:solidFill>
            <a:ln>
              <a:noFill/>
            </a:ln>
            <a:effectLst/>
          </c:spPr>
          <c:invertIfNegative val="0"/>
          <c:cat>
            <c:strRef>
              <c:f>Sheet1!$A$2:$A$4</c:f>
              <c:strCache>
                <c:ptCount val="3"/>
                <c:pt idx="0">
                  <c:v>Level 1</c:v>
                </c:pt>
                <c:pt idx="1">
                  <c:v>Level 2</c:v>
                </c:pt>
                <c:pt idx="2">
                  <c:v>Level 3</c:v>
                </c:pt>
              </c:strCache>
            </c:strRef>
          </c:cat>
          <c:val>
            <c:numRef>
              <c:f>Sheet1!$B$2:$B$4</c:f>
              <c:numCache>
                <c:formatCode>General</c:formatCode>
                <c:ptCount val="3"/>
                <c:pt idx="0">
                  <c:v>76.599999999999994</c:v>
                </c:pt>
                <c:pt idx="1">
                  <c:v>10.6</c:v>
                </c:pt>
                <c:pt idx="2">
                  <c:v>12.8</c:v>
                </c:pt>
              </c:numCache>
            </c:numRef>
          </c:val>
          <c:extLst>
            <c:ext xmlns:c16="http://schemas.microsoft.com/office/drawing/2014/chart" uri="{C3380CC4-5D6E-409C-BE32-E72D297353CC}">
              <c16:uniqueId val="{00000000-1801-4113-BE3B-96754A56582E}"/>
            </c:ext>
          </c:extLst>
        </c:ser>
        <c:ser>
          <c:idx val="1"/>
          <c:order val="1"/>
          <c:tx>
            <c:strRef>
              <c:f>Sheet1!$C$1</c:f>
              <c:strCache>
                <c:ptCount val="1"/>
                <c:pt idx="0">
                  <c:v>Conventional</c:v>
                </c:pt>
              </c:strCache>
            </c:strRef>
          </c:tx>
          <c:spPr>
            <a:solidFill>
              <a:srgbClr val="FF0000"/>
            </a:solidFill>
            <a:ln>
              <a:noFill/>
            </a:ln>
            <a:effectLst/>
          </c:spPr>
          <c:invertIfNegative val="0"/>
          <c:cat>
            <c:strRef>
              <c:f>Sheet1!$A$2:$A$4</c:f>
              <c:strCache>
                <c:ptCount val="3"/>
                <c:pt idx="0">
                  <c:v>Level 1</c:v>
                </c:pt>
                <c:pt idx="1">
                  <c:v>Level 2</c:v>
                </c:pt>
                <c:pt idx="2">
                  <c:v>Level 3</c:v>
                </c:pt>
              </c:strCache>
            </c:strRef>
          </c:cat>
          <c:val>
            <c:numRef>
              <c:f>Sheet1!$C$2:$C$4</c:f>
              <c:numCache>
                <c:formatCode>General</c:formatCode>
                <c:ptCount val="3"/>
                <c:pt idx="0">
                  <c:v>47.8</c:v>
                </c:pt>
                <c:pt idx="1">
                  <c:v>15.2</c:v>
                </c:pt>
                <c:pt idx="2">
                  <c:v>37</c:v>
                </c:pt>
              </c:numCache>
            </c:numRef>
          </c:val>
          <c:extLst>
            <c:ext xmlns:c16="http://schemas.microsoft.com/office/drawing/2014/chart" uri="{C3380CC4-5D6E-409C-BE32-E72D297353CC}">
              <c16:uniqueId val="{00000001-1801-4113-BE3B-96754A56582E}"/>
            </c:ext>
          </c:extLst>
        </c:ser>
        <c:dLbls>
          <c:showLegendKey val="0"/>
          <c:showVal val="0"/>
          <c:showCatName val="0"/>
          <c:showSerName val="0"/>
          <c:showPercent val="0"/>
          <c:showBubbleSize val="0"/>
        </c:dLbls>
        <c:gapWidth val="150"/>
        <c:overlap val="100"/>
        <c:axId val="2080089200"/>
        <c:axId val="2133430272"/>
      </c:barChart>
      <c:catAx>
        <c:axId val="208008920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133430272"/>
        <c:crosses val="autoZero"/>
        <c:auto val="1"/>
        <c:lblAlgn val="ctr"/>
        <c:lblOffset val="100"/>
        <c:noMultiLvlLbl val="0"/>
      </c:catAx>
      <c:valAx>
        <c:axId val="21334302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080089200"/>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Montessori</c:v>
                </c:pt>
              </c:strCache>
            </c:strRef>
          </c:tx>
          <c:spPr>
            <a:solidFill>
              <a:schemeClr val="accent1"/>
            </a:solidFill>
            <a:ln>
              <a:noFill/>
            </a:ln>
            <a:effectLst/>
          </c:spPr>
          <c:invertIfNegative val="0"/>
          <c:cat>
            <c:strRef>
              <c:f>Sheet1!$A$2:$A$5</c:f>
              <c:strCache>
                <c:ptCount val="4"/>
                <c:pt idx="0">
                  <c:v>Level 1</c:v>
                </c:pt>
                <c:pt idx="1">
                  <c:v>Level 2</c:v>
                </c:pt>
                <c:pt idx="2">
                  <c:v>Level 3</c:v>
                </c:pt>
                <c:pt idx="3">
                  <c:v>Level 4</c:v>
                </c:pt>
              </c:strCache>
            </c:strRef>
          </c:cat>
          <c:val>
            <c:numRef>
              <c:f>Sheet1!$B$2:$B$5</c:f>
              <c:numCache>
                <c:formatCode>General</c:formatCode>
                <c:ptCount val="4"/>
                <c:pt idx="0">
                  <c:v>64</c:v>
                </c:pt>
                <c:pt idx="1">
                  <c:v>4</c:v>
                </c:pt>
                <c:pt idx="2">
                  <c:v>20</c:v>
                </c:pt>
                <c:pt idx="3">
                  <c:v>12</c:v>
                </c:pt>
              </c:numCache>
            </c:numRef>
          </c:val>
          <c:extLst>
            <c:ext xmlns:c16="http://schemas.microsoft.com/office/drawing/2014/chart" uri="{C3380CC4-5D6E-409C-BE32-E72D297353CC}">
              <c16:uniqueId val="{00000000-E50A-4CC9-99A3-010A2FC56E4B}"/>
            </c:ext>
          </c:extLst>
        </c:ser>
        <c:ser>
          <c:idx val="1"/>
          <c:order val="1"/>
          <c:tx>
            <c:strRef>
              <c:f>Sheet1!$C$1</c:f>
              <c:strCache>
                <c:ptCount val="1"/>
                <c:pt idx="0">
                  <c:v>Conventional</c:v>
                </c:pt>
              </c:strCache>
            </c:strRef>
          </c:tx>
          <c:spPr>
            <a:solidFill>
              <a:srgbClr val="FF0000"/>
            </a:solidFill>
            <a:ln>
              <a:noFill/>
            </a:ln>
            <a:effectLst/>
          </c:spPr>
          <c:invertIfNegative val="0"/>
          <c:cat>
            <c:strRef>
              <c:f>Sheet1!$A$2:$A$5</c:f>
              <c:strCache>
                <c:ptCount val="4"/>
                <c:pt idx="0">
                  <c:v>Level 1</c:v>
                </c:pt>
                <c:pt idx="1">
                  <c:v>Level 2</c:v>
                </c:pt>
                <c:pt idx="2">
                  <c:v>Level 3</c:v>
                </c:pt>
                <c:pt idx="3">
                  <c:v>Level 4</c:v>
                </c:pt>
              </c:strCache>
            </c:strRef>
          </c:cat>
          <c:val>
            <c:numRef>
              <c:f>Sheet1!$C$2:$C$5</c:f>
              <c:numCache>
                <c:formatCode>General</c:formatCode>
                <c:ptCount val="4"/>
                <c:pt idx="0">
                  <c:v>17.2</c:v>
                </c:pt>
                <c:pt idx="1">
                  <c:v>41.4</c:v>
                </c:pt>
                <c:pt idx="2">
                  <c:v>24.1</c:v>
                </c:pt>
                <c:pt idx="3">
                  <c:v>17.2</c:v>
                </c:pt>
              </c:numCache>
            </c:numRef>
          </c:val>
          <c:extLst>
            <c:ext xmlns:c16="http://schemas.microsoft.com/office/drawing/2014/chart" uri="{C3380CC4-5D6E-409C-BE32-E72D297353CC}">
              <c16:uniqueId val="{00000001-E50A-4CC9-99A3-010A2FC56E4B}"/>
            </c:ext>
          </c:extLst>
        </c:ser>
        <c:dLbls>
          <c:showLegendKey val="0"/>
          <c:showVal val="0"/>
          <c:showCatName val="0"/>
          <c:showSerName val="0"/>
          <c:showPercent val="0"/>
          <c:showBubbleSize val="0"/>
        </c:dLbls>
        <c:gapWidth val="150"/>
        <c:overlap val="100"/>
        <c:axId val="2137610880"/>
        <c:axId val="2137621088"/>
      </c:barChart>
      <c:catAx>
        <c:axId val="2137610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137621088"/>
        <c:crosses val="autoZero"/>
        <c:auto val="1"/>
        <c:lblAlgn val="ctr"/>
        <c:lblOffset val="100"/>
        <c:noMultiLvlLbl val="0"/>
      </c:catAx>
      <c:valAx>
        <c:axId val="21376210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137610880"/>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652976891112198E-2"/>
          <c:y val="7.6591757178546604E-2"/>
          <c:w val="0.76763155774375902"/>
          <c:h val="0.79603807102368895"/>
        </c:manualLayout>
      </c:layout>
      <c:barChart>
        <c:barDir val="col"/>
        <c:grouping val="stacked"/>
        <c:varyColors val="0"/>
        <c:ser>
          <c:idx val="0"/>
          <c:order val="0"/>
          <c:tx>
            <c:strRef>
              <c:f>Sheet1!$B$1</c:f>
              <c:strCache>
                <c:ptCount val="1"/>
                <c:pt idx="0">
                  <c:v>Montessori</c:v>
                </c:pt>
              </c:strCache>
            </c:strRef>
          </c:tx>
          <c:spPr>
            <a:solidFill>
              <a:schemeClr val="accent1"/>
            </a:solidFill>
            <a:ln>
              <a:noFill/>
            </a:ln>
            <a:effectLst/>
          </c:spPr>
          <c:invertIfNegative val="0"/>
          <c:cat>
            <c:strRef>
              <c:f>Sheet1!$A$2:$A$7</c:f>
              <c:strCache>
                <c:ptCount val="6"/>
                <c:pt idx="0">
                  <c:v>Level 1</c:v>
                </c:pt>
                <c:pt idx="1">
                  <c:v>Level 2</c:v>
                </c:pt>
                <c:pt idx="2">
                  <c:v>Level 3</c:v>
                </c:pt>
                <c:pt idx="3">
                  <c:v>Level 4</c:v>
                </c:pt>
                <c:pt idx="4">
                  <c:v>Level 5</c:v>
                </c:pt>
                <c:pt idx="5">
                  <c:v>Level 6</c:v>
                </c:pt>
              </c:strCache>
            </c:strRef>
          </c:cat>
          <c:val>
            <c:numRef>
              <c:f>Sheet1!$B$2:$B$7</c:f>
              <c:numCache>
                <c:formatCode>General</c:formatCode>
                <c:ptCount val="6"/>
                <c:pt idx="0">
                  <c:v>54.3</c:v>
                </c:pt>
                <c:pt idx="1">
                  <c:v>2.2000000000000002</c:v>
                </c:pt>
                <c:pt idx="2">
                  <c:v>2.2000000000000002</c:v>
                </c:pt>
                <c:pt idx="3">
                  <c:v>0</c:v>
                </c:pt>
                <c:pt idx="4">
                  <c:v>17.399999999999999</c:v>
                </c:pt>
                <c:pt idx="5">
                  <c:v>23.9</c:v>
                </c:pt>
              </c:numCache>
            </c:numRef>
          </c:val>
          <c:extLst>
            <c:ext xmlns:c16="http://schemas.microsoft.com/office/drawing/2014/chart" uri="{C3380CC4-5D6E-409C-BE32-E72D297353CC}">
              <c16:uniqueId val="{00000000-67FC-4832-B1F6-0FECFC0EA247}"/>
            </c:ext>
          </c:extLst>
        </c:ser>
        <c:ser>
          <c:idx val="1"/>
          <c:order val="1"/>
          <c:tx>
            <c:strRef>
              <c:f>Sheet1!$C$1</c:f>
              <c:strCache>
                <c:ptCount val="1"/>
                <c:pt idx="0">
                  <c:v>Conventional</c:v>
                </c:pt>
              </c:strCache>
            </c:strRef>
          </c:tx>
          <c:spPr>
            <a:solidFill>
              <a:srgbClr val="FF0000"/>
            </a:solidFill>
            <a:ln>
              <a:noFill/>
            </a:ln>
            <a:effectLst/>
          </c:spPr>
          <c:invertIfNegative val="0"/>
          <c:cat>
            <c:strRef>
              <c:f>Sheet1!$A$2:$A$7</c:f>
              <c:strCache>
                <c:ptCount val="6"/>
                <c:pt idx="0">
                  <c:v>Level 1</c:v>
                </c:pt>
                <c:pt idx="1">
                  <c:v>Level 2</c:v>
                </c:pt>
                <c:pt idx="2">
                  <c:v>Level 3</c:v>
                </c:pt>
                <c:pt idx="3">
                  <c:v>Level 4</c:v>
                </c:pt>
                <c:pt idx="4">
                  <c:v>Level 5</c:v>
                </c:pt>
                <c:pt idx="5">
                  <c:v>Level 6</c:v>
                </c:pt>
              </c:strCache>
            </c:strRef>
          </c:cat>
          <c:val>
            <c:numRef>
              <c:f>Sheet1!$C$2:$C$7</c:f>
              <c:numCache>
                <c:formatCode>General</c:formatCode>
                <c:ptCount val="6"/>
                <c:pt idx="0">
                  <c:v>52.2</c:v>
                </c:pt>
                <c:pt idx="1">
                  <c:v>0</c:v>
                </c:pt>
                <c:pt idx="2">
                  <c:v>4.3</c:v>
                </c:pt>
                <c:pt idx="3">
                  <c:v>2.2000000000000002</c:v>
                </c:pt>
                <c:pt idx="4">
                  <c:v>15.2</c:v>
                </c:pt>
                <c:pt idx="5">
                  <c:v>26.1</c:v>
                </c:pt>
              </c:numCache>
            </c:numRef>
          </c:val>
          <c:extLst>
            <c:ext xmlns:c16="http://schemas.microsoft.com/office/drawing/2014/chart" uri="{C3380CC4-5D6E-409C-BE32-E72D297353CC}">
              <c16:uniqueId val="{00000001-67FC-4832-B1F6-0FECFC0EA247}"/>
            </c:ext>
          </c:extLst>
        </c:ser>
        <c:dLbls>
          <c:showLegendKey val="0"/>
          <c:showVal val="0"/>
          <c:showCatName val="0"/>
          <c:showSerName val="0"/>
          <c:showPercent val="0"/>
          <c:showBubbleSize val="0"/>
        </c:dLbls>
        <c:gapWidth val="150"/>
        <c:overlap val="100"/>
        <c:axId val="2137637216"/>
        <c:axId val="2137635344"/>
      </c:barChart>
      <c:catAx>
        <c:axId val="2137637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137635344"/>
        <c:crosses val="autoZero"/>
        <c:auto val="1"/>
        <c:lblAlgn val="ctr"/>
        <c:lblOffset val="100"/>
        <c:noMultiLvlLbl val="0"/>
      </c:catAx>
      <c:valAx>
        <c:axId val="21376353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13763721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Academic Achievement</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1645915354330699E-2"/>
          <c:y val="0.135304679176631"/>
          <c:w val="0.91804158464566898"/>
          <c:h val="0.78379738042585001"/>
        </c:manualLayout>
      </c:layout>
      <c:lineChart>
        <c:grouping val="standard"/>
        <c:varyColors val="0"/>
        <c:ser>
          <c:idx val="0"/>
          <c:order val="0"/>
          <c:tx>
            <c:strRef>
              <c:f>Sheet1!$B$1</c:f>
              <c:strCache>
                <c:ptCount val="1"/>
                <c:pt idx="0">
                  <c:v>Montessori</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Time 0</c:v>
                </c:pt>
                <c:pt idx="1">
                  <c:v>Time 1</c:v>
                </c:pt>
                <c:pt idx="2">
                  <c:v>Time 2</c:v>
                </c:pt>
                <c:pt idx="3">
                  <c:v>Time 3</c:v>
                </c:pt>
              </c:strCache>
            </c:strRef>
          </c:cat>
          <c:val>
            <c:numRef>
              <c:f>Sheet1!$B$2:$B$5</c:f>
              <c:numCache>
                <c:formatCode>General</c:formatCode>
                <c:ptCount val="4"/>
                <c:pt idx="0">
                  <c:v>0.21</c:v>
                </c:pt>
                <c:pt idx="1">
                  <c:v>0.14000000000000001</c:v>
                </c:pt>
                <c:pt idx="2">
                  <c:v>0.38</c:v>
                </c:pt>
                <c:pt idx="3">
                  <c:v>0.51</c:v>
                </c:pt>
              </c:numCache>
            </c:numRef>
          </c:val>
          <c:smooth val="0"/>
          <c:extLst>
            <c:ext xmlns:c16="http://schemas.microsoft.com/office/drawing/2014/chart" uri="{C3380CC4-5D6E-409C-BE32-E72D297353CC}">
              <c16:uniqueId val="{00000000-5197-2C41-B21B-5689D6C697BC}"/>
            </c:ext>
          </c:extLst>
        </c:ser>
        <c:ser>
          <c:idx val="1"/>
          <c:order val="1"/>
          <c:tx>
            <c:strRef>
              <c:f>Sheet1!$C$1</c:f>
              <c:strCache>
                <c:ptCount val="1"/>
                <c:pt idx="0">
                  <c:v>Control</c:v>
                </c:pt>
              </c:strCache>
            </c:strRef>
          </c:tx>
          <c:spPr>
            <a:ln w="28575" cap="rnd">
              <a:solidFill>
                <a:srgbClr val="FF00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Time 0</c:v>
                </c:pt>
                <c:pt idx="1">
                  <c:v>Time 1</c:v>
                </c:pt>
                <c:pt idx="2">
                  <c:v>Time 2</c:v>
                </c:pt>
                <c:pt idx="3">
                  <c:v>Time 3</c:v>
                </c:pt>
              </c:strCache>
            </c:strRef>
          </c:cat>
          <c:val>
            <c:numRef>
              <c:f>Sheet1!$C$2:$C$5</c:f>
              <c:numCache>
                <c:formatCode>General</c:formatCode>
                <c:ptCount val="4"/>
                <c:pt idx="0">
                  <c:v>-0.21</c:v>
                </c:pt>
                <c:pt idx="1">
                  <c:v>-0.12</c:v>
                </c:pt>
                <c:pt idx="2">
                  <c:v>-0.44</c:v>
                </c:pt>
                <c:pt idx="3">
                  <c:v>-0.45</c:v>
                </c:pt>
              </c:numCache>
            </c:numRef>
          </c:val>
          <c:smooth val="0"/>
          <c:extLst>
            <c:ext xmlns:c16="http://schemas.microsoft.com/office/drawing/2014/chart" uri="{C3380CC4-5D6E-409C-BE32-E72D297353CC}">
              <c16:uniqueId val="{00000001-5197-2C41-B21B-5689D6C697BC}"/>
            </c:ext>
          </c:extLst>
        </c:ser>
        <c:dLbls>
          <c:dLblPos val="b"/>
          <c:showLegendKey val="0"/>
          <c:showVal val="1"/>
          <c:showCatName val="0"/>
          <c:showSerName val="0"/>
          <c:showPercent val="0"/>
          <c:showBubbleSize val="0"/>
        </c:dLbls>
        <c:smooth val="0"/>
        <c:axId val="1911234736"/>
        <c:axId val="1911239568"/>
      </c:lineChart>
      <c:catAx>
        <c:axId val="191123473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11239568"/>
        <c:crosses val="autoZero"/>
        <c:auto val="0"/>
        <c:lblAlgn val="ctr"/>
        <c:lblOffset val="100"/>
        <c:noMultiLvlLbl val="0"/>
      </c:catAx>
      <c:valAx>
        <c:axId val="1911239568"/>
        <c:scaling>
          <c:orientation val="minMax"/>
          <c:max val="1"/>
          <c:min val="-1"/>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11234736"/>
        <c:crosses val="autoZero"/>
        <c:crossBetween val="between"/>
      </c:valAx>
      <c:spPr>
        <a:noFill/>
        <a:ln>
          <a:noFill/>
        </a:ln>
        <a:effectLst/>
      </c:spPr>
    </c:plotArea>
    <c:legend>
      <c:legendPos val="r"/>
      <c:layout>
        <c:manualLayout>
          <c:xMode val="edge"/>
          <c:yMode val="edge"/>
          <c:x val="0.86345312500000004"/>
          <c:y val="0.12828376425419799"/>
          <c:w val="0.13654687500000001"/>
          <c:h val="0.1052996982468200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1"/>
            <c:invertIfNegative val="0"/>
            <c:bubble3D val="0"/>
            <c:spPr>
              <a:solidFill>
                <a:srgbClr val="FF0000"/>
              </a:solidFill>
              <a:ln>
                <a:noFill/>
              </a:ln>
              <a:effectLst/>
            </c:spPr>
            <c:extLst>
              <c:ext xmlns:c16="http://schemas.microsoft.com/office/drawing/2014/chart" uri="{C3380CC4-5D6E-409C-BE32-E72D297353CC}">
                <c16:uniqueId val="{00000001-DC58-2044-88D2-CC7BD47FEBE1}"/>
              </c:ext>
            </c:extLst>
          </c:dPt>
          <c:errBars>
            <c:errBarType val="both"/>
            <c:errValType val="cust"/>
            <c:noEndCap val="0"/>
            <c:plus>
              <c:numRef>
                <c:f>'[Montessori charts.xlsx]Sheet1'!$D$4:$D$5</c:f>
                <c:numCache>
                  <c:formatCode>General</c:formatCode>
                  <c:ptCount val="2"/>
                  <c:pt idx="0">
                    <c:v>0.08</c:v>
                  </c:pt>
                  <c:pt idx="1">
                    <c:v>0.04</c:v>
                  </c:pt>
                </c:numCache>
              </c:numRef>
            </c:plus>
            <c:minus>
              <c:numRef>
                <c:f>'[Montessori charts.xlsx]Sheet1'!$D$4:$D$5</c:f>
                <c:numCache>
                  <c:formatCode>General</c:formatCode>
                  <c:ptCount val="2"/>
                  <c:pt idx="0">
                    <c:v>0.08</c:v>
                  </c:pt>
                  <c:pt idx="1">
                    <c:v>0.04</c:v>
                  </c:pt>
                </c:numCache>
              </c:numRef>
            </c:minus>
            <c:spPr>
              <a:noFill/>
              <a:ln w="9525" cap="flat" cmpd="sng" algn="ctr">
                <a:solidFill>
                  <a:schemeClr val="tx1">
                    <a:lumMod val="65000"/>
                    <a:lumOff val="35000"/>
                  </a:schemeClr>
                </a:solidFill>
                <a:round/>
              </a:ln>
              <a:effectLst/>
            </c:spPr>
          </c:errBars>
          <c:cat>
            <c:strRef>
              <c:f>'[Montessori charts.xlsx]Sheet1'!$B$4:$B$5</c:f>
              <c:strCache>
                <c:ptCount val="2"/>
                <c:pt idx="0">
                  <c:v>Montessori</c:v>
                </c:pt>
                <c:pt idx="1">
                  <c:v>Magnet </c:v>
                </c:pt>
              </c:strCache>
            </c:strRef>
          </c:cat>
          <c:val>
            <c:numRef>
              <c:f>'[Montessori charts.xlsx]Sheet1'!$C$4:$C$5</c:f>
              <c:numCache>
                <c:formatCode>General</c:formatCode>
                <c:ptCount val="2"/>
                <c:pt idx="0">
                  <c:v>0.56999999999999995</c:v>
                </c:pt>
                <c:pt idx="1">
                  <c:v>0.56999999999999995</c:v>
                </c:pt>
              </c:numCache>
            </c:numRef>
          </c:val>
          <c:extLst>
            <c:ext xmlns:c16="http://schemas.microsoft.com/office/drawing/2014/chart" uri="{C3380CC4-5D6E-409C-BE32-E72D297353CC}">
              <c16:uniqueId val="{00000002-DC58-2044-88D2-CC7BD47FEBE1}"/>
            </c:ext>
          </c:extLst>
        </c:ser>
        <c:dLbls>
          <c:showLegendKey val="0"/>
          <c:showVal val="0"/>
          <c:showCatName val="0"/>
          <c:showSerName val="0"/>
          <c:showPercent val="0"/>
          <c:showBubbleSize val="0"/>
        </c:dLbls>
        <c:gapWidth val="46"/>
        <c:overlap val="2"/>
        <c:axId val="2130948544"/>
        <c:axId val="2132390096"/>
      </c:barChart>
      <c:catAx>
        <c:axId val="2130948544"/>
        <c:scaling>
          <c:orientation val="minMax"/>
        </c:scaling>
        <c:delete val="1"/>
        <c:axPos val="b"/>
        <c:numFmt formatCode="General" sourceLinked="1"/>
        <c:majorTickMark val="none"/>
        <c:minorTickMark val="none"/>
        <c:tickLblPos val="nextTo"/>
        <c:crossAx val="2132390096"/>
        <c:crosses val="autoZero"/>
        <c:auto val="1"/>
        <c:lblAlgn val="ctr"/>
        <c:lblOffset val="100"/>
        <c:noMultiLvlLbl val="0"/>
      </c:catAx>
      <c:valAx>
        <c:axId val="21323900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Mean</a:t>
                </a:r>
                <a:r>
                  <a:rPr lang="en-US" baseline="0"/>
                  <a:t>  Z</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309485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Montessori</c:v>
                </c:pt>
              </c:strCache>
            </c:strRef>
          </c:tx>
          <c:spPr>
            <a:solidFill>
              <a:schemeClr val="accent1"/>
            </a:solidFill>
            <a:ln>
              <a:noFill/>
            </a:ln>
            <a:effectLst/>
          </c:spPr>
          <c:invertIfNegative val="0"/>
          <c:cat>
            <c:strRef>
              <c:f>Sheet1!$A$2:$A$5</c:f>
              <c:strCache>
                <c:ptCount val="4"/>
                <c:pt idx="0">
                  <c:v>Level 1</c:v>
                </c:pt>
                <c:pt idx="1">
                  <c:v>Level 2</c:v>
                </c:pt>
                <c:pt idx="2">
                  <c:v>Level 3</c:v>
                </c:pt>
                <c:pt idx="3">
                  <c:v>Level 4</c:v>
                </c:pt>
              </c:strCache>
            </c:strRef>
          </c:cat>
          <c:val>
            <c:numRef>
              <c:f>Sheet1!$B$2:$B$5</c:f>
              <c:numCache>
                <c:formatCode>General</c:formatCode>
                <c:ptCount val="4"/>
                <c:pt idx="0">
                  <c:v>38.299999999999997</c:v>
                </c:pt>
                <c:pt idx="1">
                  <c:v>25.5</c:v>
                </c:pt>
                <c:pt idx="2">
                  <c:v>19.100000000000001</c:v>
                </c:pt>
                <c:pt idx="3">
                  <c:v>17</c:v>
                </c:pt>
              </c:numCache>
            </c:numRef>
          </c:val>
          <c:extLst>
            <c:ext xmlns:c16="http://schemas.microsoft.com/office/drawing/2014/chart" uri="{C3380CC4-5D6E-409C-BE32-E72D297353CC}">
              <c16:uniqueId val="{00000000-1DC4-4384-BA2C-277081DF885A}"/>
            </c:ext>
          </c:extLst>
        </c:ser>
        <c:ser>
          <c:idx val="1"/>
          <c:order val="1"/>
          <c:tx>
            <c:strRef>
              <c:f>Sheet1!$C$1</c:f>
              <c:strCache>
                <c:ptCount val="1"/>
                <c:pt idx="0">
                  <c:v>Conventional</c:v>
                </c:pt>
              </c:strCache>
            </c:strRef>
          </c:tx>
          <c:spPr>
            <a:solidFill>
              <a:srgbClr val="FF0000"/>
            </a:solidFill>
            <a:ln>
              <a:noFill/>
            </a:ln>
            <a:effectLst/>
          </c:spPr>
          <c:invertIfNegative val="0"/>
          <c:cat>
            <c:strRef>
              <c:f>Sheet1!$A$2:$A$5</c:f>
              <c:strCache>
                <c:ptCount val="4"/>
                <c:pt idx="0">
                  <c:v>Level 1</c:v>
                </c:pt>
                <c:pt idx="1">
                  <c:v>Level 2</c:v>
                </c:pt>
                <c:pt idx="2">
                  <c:v>Level 3</c:v>
                </c:pt>
                <c:pt idx="3">
                  <c:v>Level 4</c:v>
                </c:pt>
              </c:strCache>
            </c:strRef>
          </c:cat>
          <c:val>
            <c:numRef>
              <c:f>Sheet1!$C$2:$C$5</c:f>
              <c:numCache>
                <c:formatCode>General</c:formatCode>
                <c:ptCount val="4"/>
                <c:pt idx="0">
                  <c:v>17.399999999999999</c:v>
                </c:pt>
                <c:pt idx="1">
                  <c:v>17.399999999999999</c:v>
                </c:pt>
                <c:pt idx="2">
                  <c:v>34.799999999999997</c:v>
                </c:pt>
                <c:pt idx="3">
                  <c:v>30.4</c:v>
                </c:pt>
              </c:numCache>
            </c:numRef>
          </c:val>
          <c:extLst>
            <c:ext xmlns:c16="http://schemas.microsoft.com/office/drawing/2014/chart" uri="{C3380CC4-5D6E-409C-BE32-E72D297353CC}">
              <c16:uniqueId val="{00000001-1DC4-4384-BA2C-277081DF885A}"/>
            </c:ext>
          </c:extLst>
        </c:ser>
        <c:dLbls>
          <c:showLegendKey val="0"/>
          <c:showVal val="0"/>
          <c:showCatName val="0"/>
          <c:showSerName val="0"/>
          <c:showPercent val="0"/>
          <c:showBubbleSize val="0"/>
        </c:dLbls>
        <c:gapWidth val="219"/>
        <c:overlap val="100"/>
        <c:axId val="2130839696"/>
        <c:axId val="2130836336"/>
      </c:barChart>
      <c:catAx>
        <c:axId val="2130839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130836336"/>
        <c:crosses val="autoZero"/>
        <c:auto val="1"/>
        <c:lblAlgn val="ctr"/>
        <c:lblOffset val="100"/>
        <c:noMultiLvlLbl val="0"/>
      </c:catAx>
      <c:valAx>
        <c:axId val="21308363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13083969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'[Montessori charts.xlsx]Sheet1'!$C$21</c:f>
              <c:strCache>
                <c:ptCount val="1"/>
                <c:pt idx="0">
                  <c:v>Montessori</c:v>
                </c:pt>
              </c:strCache>
            </c:strRef>
          </c:tx>
          <c:spPr>
            <a:solidFill>
              <a:schemeClr val="accent1"/>
            </a:solidFill>
            <a:ln>
              <a:noFill/>
            </a:ln>
            <a:effectLst/>
          </c:spPr>
          <c:invertIfNegative val="0"/>
          <c:errBars>
            <c:errBarType val="both"/>
            <c:errValType val="cust"/>
            <c:noEndCap val="0"/>
            <c:plus>
              <c:numRef>
                <c:f>'[Montessori charts.xlsx]Sheet1'!$D$22:$D$23</c:f>
                <c:numCache>
                  <c:formatCode>General</c:formatCode>
                  <c:ptCount val="2"/>
                  <c:pt idx="0">
                    <c:v>23.67</c:v>
                  </c:pt>
                  <c:pt idx="1">
                    <c:v>13.66</c:v>
                  </c:pt>
                </c:numCache>
              </c:numRef>
            </c:plus>
            <c:minus>
              <c:numRef>
                <c:f>'[Montessori charts.xlsx]Sheet1'!$D$22:$D$23</c:f>
                <c:numCache>
                  <c:formatCode>General</c:formatCode>
                  <c:ptCount val="2"/>
                  <c:pt idx="0">
                    <c:v>23.67</c:v>
                  </c:pt>
                  <c:pt idx="1">
                    <c:v>13.66</c:v>
                  </c:pt>
                </c:numCache>
              </c:numRef>
            </c:minus>
            <c:spPr>
              <a:noFill/>
              <a:ln w="9525" cap="flat" cmpd="sng" algn="ctr">
                <a:solidFill>
                  <a:schemeClr val="tx1">
                    <a:lumMod val="65000"/>
                    <a:lumOff val="35000"/>
                  </a:schemeClr>
                </a:solidFill>
                <a:round/>
              </a:ln>
              <a:effectLst/>
            </c:spPr>
          </c:errBars>
          <c:cat>
            <c:strRef>
              <c:f>'[Montessori charts.xlsx]Sheet1'!$B$22:$B$23</c:f>
              <c:strCache>
                <c:ptCount val="2"/>
                <c:pt idx="0">
                  <c:v>Grade 1</c:v>
                </c:pt>
                <c:pt idx="1">
                  <c:v>Grade 2</c:v>
                </c:pt>
              </c:strCache>
            </c:strRef>
          </c:cat>
          <c:val>
            <c:numRef>
              <c:f>'[Montessori charts.xlsx]Sheet1'!$C$22:$C$23</c:f>
              <c:numCache>
                <c:formatCode>General</c:formatCode>
                <c:ptCount val="2"/>
                <c:pt idx="0">
                  <c:v>48.89</c:v>
                </c:pt>
                <c:pt idx="1">
                  <c:v>51.97</c:v>
                </c:pt>
              </c:numCache>
            </c:numRef>
          </c:val>
          <c:extLst>
            <c:ext xmlns:c16="http://schemas.microsoft.com/office/drawing/2014/chart" uri="{C3380CC4-5D6E-409C-BE32-E72D297353CC}">
              <c16:uniqueId val="{00000000-0F67-0246-B292-386318569722}"/>
            </c:ext>
          </c:extLst>
        </c:ser>
        <c:ser>
          <c:idx val="1"/>
          <c:order val="1"/>
          <c:tx>
            <c:strRef>
              <c:f>'[Montessori charts.xlsx]Sheet1'!$E$21</c:f>
              <c:strCache>
                <c:ptCount val="1"/>
                <c:pt idx="0">
                  <c:v>Conventional</c:v>
                </c:pt>
              </c:strCache>
            </c:strRef>
          </c:tx>
          <c:spPr>
            <a:solidFill>
              <a:srgbClr val="FF0000"/>
            </a:solidFill>
            <a:ln>
              <a:noFill/>
            </a:ln>
            <a:effectLst/>
          </c:spPr>
          <c:invertIfNegative val="0"/>
          <c:errBars>
            <c:errBarType val="both"/>
            <c:errValType val="cust"/>
            <c:noEndCap val="0"/>
            <c:plus>
              <c:numRef>
                <c:f>'[Montessori charts.xlsx]Sheet1'!$F$22:$F$23</c:f>
                <c:numCache>
                  <c:formatCode>General</c:formatCode>
                  <c:ptCount val="2"/>
                  <c:pt idx="0">
                    <c:v>23.8</c:v>
                  </c:pt>
                  <c:pt idx="1">
                    <c:v>15.13</c:v>
                  </c:pt>
                </c:numCache>
              </c:numRef>
            </c:plus>
            <c:minus>
              <c:numRef>
                <c:f>'[Montessori charts.xlsx]Sheet1'!$F$22:$F$23</c:f>
                <c:numCache>
                  <c:formatCode>General</c:formatCode>
                  <c:ptCount val="2"/>
                  <c:pt idx="0">
                    <c:v>23.8</c:v>
                  </c:pt>
                  <c:pt idx="1">
                    <c:v>15.13</c:v>
                  </c:pt>
                </c:numCache>
              </c:numRef>
            </c:minus>
            <c:spPr>
              <a:noFill/>
              <a:ln w="9525" cap="flat" cmpd="sng" algn="ctr">
                <a:solidFill>
                  <a:schemeClr val="tx1">
                    <a:lumMod val="65000"/>
                    <a:lumOff val="35000"/>
                  </a:schemeClr>
                </a:solidFill>
                <a:round/>
              </a:ln>
              <a:effectLst/>
            </c:spPr>
          </c:errBars>
          <c:cat>
            <c:strRef>
              <c:f>'[Montessori charts.xlsx]Sheet1'!$B$22:$B$23</c:f>
              <c:strCache>
                <c:ptCount val="2"/>
                <c:pt idx="0">
                  <c:v>Grade 1</c:v>
                </c:pt>
                <c:pt idx="1">
                  <c:v>Grade 2</c:v>
                </c:pt>
              </c:strCache>
            </c:strRef>
          </c:cat>
          <c:val>
            <c:numRef>
              <c:f>'[Montessori charts.xlsx]Sheet1'!$E$22:$E$23</c:f>
              <c:numCache>
                <c:formatCode>General</c:formatCode>
                <c:ptCount val="2"/>
                <c:pt idx="0">
                  <c:v>51.1</c:v>
                </c:pt>
                <c:pt idx="1">
                  <c:v>48.2</c:v>
                </c:pt>
              </c:numCache>
            </c:numRef>
          </c:val>
          <c:extLst>
            <c:ext xmlns:c16="http://schemas.microsoft.com/office/drawing/2014/chart" uri="{C3380CC4-5D6E-409C-BE32-E72D297353CC}">
              <c16:uniqueId val="{00000001-0F67-0246-B292-386318569722}"/>
            </c:ext>
          </c:extLst>
        </c:ser>
        <c:dLbls>
          <c:showLegendKey val="0"/>
          <c:showVal val="0"/>
          <c:showCatName val="0"/>
          <c:showSerName val="0"/>
          <c:showPercent val="0"/>
          <c:showBubbleSize val="0"/>
        </c:dLbls>
        <c:gapWidth val="219"/>
        <c:overlap val="-27"/>
        <c:axId val="2130818496"/>
        <c:axId val="2130808624"/>
      </c:barChart>
      <c:catAx>
        <c:axId val="2130818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30808624"/>
        <c:crosses val="autoZero"/>
        <c:auto val="1"/>
        <c:lblAlgn val="ctr"/>
        <c:lblOffset val="100"/>
        <c:noMultiLvlLbl val="0"/>
      </c:catAx>
      <c:valAx>
        <c:axId val="213080862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Mean</a:t>
                </a:r>
                <a:r>
                  <a:rPr lang="en-US" baseline="0"/>
                  <a:t> (M)</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308184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'[Montessori charts.xlsx]Sheet1'!$C$26</c:f>
              <c:strCache>
                <c:ptCount val="1"/>
                <c:pt idx="0">
                  <c:v>Montessori</c:v>
                </c:pt>
              </c:strCache>
            </c:strRef>
          </c:tx>
          <c:spPr>
            <a:solidFill>
              <a:schemeClr val="accent1"/>
            </a:solidFill>
            <a:ln>
              <a:noFill/>
            </a:ln>
            <a:effectLst/>
          </c:spPr>
          <c:invertIfNegative val="0"/>
          <c:errBars>
            <c:errBarType val="both"/>
            <c:errValType val="cust"/>
            <c:noEndCap val="0"/>
            <c:plus>
              <c:numRef>
                <c:f>'[Montessori charts.xlsx]Sheet1'!$D$27:$D$29</c:f>
                <c:numCache>
                  <c:formatCode>General</c:formatCode>
                  <c:ptCount val="3"/>
                  <c:pt idx="0">
                    <c:v>14.12</c:v>
                  </c:pt>
                  <c:pt idx="1">
                    <c:v>11.38</c:v>
                  </c:pt>
                  <c:pt idx="2">
                    <c:v>10.88</c:v>
                  </c:pt>
                </c:numCache>
              </c:numRef>
            </c:plus>
            <c:minus>
              <c:numRef>
                <c:f>'[Montessori charts.xlsx]Sheet1'!$D$27:$D$29</c:f>
                <c:numCache>
                  <c:formatCode>General</c:formatCode>
                  <c:ptCount val="3"/>
                  <c:pt idx="0">
                    <c:v>14.12</c:v>
                  </c:pt>
                  <c:pt idx="1">
                    <c:v>11.38</c:v>
                  </c:pt>
                  <c:pt idx="2">
                    <c:v>10.88</c:v>
                  </c:pt>
                </c:numCache>
              </c:numRef>
            </c:minus>
            <c:spPr>
              <a:noFill/>
              <a:ln w="9525" cap="flat" cmpd="sng" algn="ctr">
                <a:solidFill>
                  <a:schemeClr val="tx1">
                    <a:lumMod val="65000"/>
                    <a:lumOff val="35000"/>
                  </a:schemeClr>
                </a:solidFill>
                <a:round/>
              </a:ln>
              <a:effectLst/>
            </c:spPr>
          </c:errBars>
          <c:cat>
            <c:strRef>
              <c:f>'[Montessori charts.xlsx]Sheet1'!$B$27:$B$29</c:f>
              <c:strCache>
                <c:ptCount val="3"/>
                <c:pt idx="0">
                  <c:v>Grade 3</c:v>
                </c:pt>
                <c:pt idx="1">
                  <c:v>Grade 4</c:v>
                </c:pt>
                <c:pt idx="2">
                  <c:v>Grade 5</c:v>
                </c:pt>
              </c:strCache>
            </c:strRef>
          </c:cat>
          <c:val>
            <c:numRef>
              <c:f>'[Montessori charts.xlsx]Sheet1'!$C$27:$C$29</c:f>
              <c:numCache>
                <c:formatCode>General</c:formatCode>
                <c:ptCount val="3"/>
                <c:pt idx="0">
                  <c:v>70.099999999999994</c:v>
                </c:pt>
                <c:pt idx="1">
                  <c:v>76.72</c:v>
                </c:pt>
                <c:pt idx="2">
                  <c:v>76.959999999999994</c:v>
                </c:pt>
              </c:numCache>
            </c:numRef>
          </c:val>
          <c:extLst>
            <c:ext xmlns:c16="http://schemas.microsoft.com/office/drawing/2014/chart" uri="{C3380CC4-5D6E-409C-BE32-E72D297353CC}">
              <c16:uniqueId val="{00000000-0DFD-5A49-9301-CD633B58EFB9}"/>
            </c:ext>
          </c:extLst>
        </c:ser>
        <c:ser>
          <c:idx val="1"/>
          <c:order val="1"/>
          <c:tx>
            <c:strRef>
              <c:f>'[Montessori charts.xlsx]Sheet1'!$E$26</c:f>
              <c:strCache>
                <c:ptCount val="1"/>
                <c:pt idx="0">
                  <c:v>Conventional</c:v>
                </c:pt>
              </c:strCache>
            </c:strRef>
          </c:tx>
          <c:spPr>
            <a:solidFill>
              <a:srgbClr val="FF0000"/>
            </a:solidFill>
            <a:ln>
              <a:noFill/>
            </a:ln>
            <a:effectLst/>
          </c:spPr>
          <c:invertIfNegative val="0"/>
          <c:errBars>
            <c:errBarType val="both"/>
            <c:errValType val="cust"/>
            <c:noEndCap val="0"/>
            <c:plus>
              <c:numRef>
                <c:f>'[Montessori charts.xlsx]Sheet1'!$F$27:$F$29</c:f>
                <c:numCache>
                  <c:formatCode>General</c:formatCode>
                  <c:ptCount val="3"/>
                  <c:pt idx="0">
                    <c:v>22.13</c:v>
                  </c:pt>
                  <c:pt idx="1">
                    <c:v>19.77</c:v>
                  </c:pt>
                  <c:pt idx="2">
                    <c:v>21.55</c:v>
                  </c:pt>
                </c:numCache>
              </c:numRef>
            </c:plus>
            <c:minus>
              <c:numRef>
                <c:f>'[Montessori charts.xlsx]Sheet1'!$F$27:$F$29</c:f>
                <c:numCache>
                  <c:formatCode>General</c:formatCode>
                  <c:ptCount val="3"/>
                  <c:pt idx="0">
                    <c:v>22.13</c:v>
                  </c:pt>
                  <c:pt idx="1">
                    <c:v>19.77</c:v>
                  </c:pt>
                  <c:pt idx="2">
                    <c:v>21.55</c:v>
                  </c:pt>
                </c:numCache>
              </c:numRef>
            </c:minus>
            <c:spPr>
              <a:noFill/>
              <a:ln w="9525" cap="flat" cmpd="sng" algn="ctr">
                <a:solidFill>
                  <a:schemeClr val="tx1">
                    <a:lumMod val="65000"/>
                    <a:lumOff val="35000"/>
                  </a:schemeClr>
                </a:solidFill>
                <a:round/>
              </a:ln>
              <a:effectLst/>
            </c:spPr>
          </c:errBars>
          <c:cat>
            <c:strRef>
              <c:f>'[Montessori charts.xlsx]Sheet1'!$B$27:$B$29</c:f>
              <c:strCache>
                <c:ptCount val="3"/>
                <c:pt idx="0">
                  <c:v>Grade 3</c:v>
                </c:pt>
                <c:pt idx="1">
                  <c:v>Grade 4</c:v>
                </c:pt>
                <c:pt idx="2">
                  <c:v>Grade 5</c:v>
                </c:pt>
              </c:strCache>
            </c:strRef>
          </c:cat>
          <c:val>
            <c:numRef>
              <c:f>'[Montessori charts.xlsx]Sheet1'!$E$27:$E$29</c:f>
              <c:numCache>
                <c:formatCode>General</c:formatCode>
                <c:ptCount val="3"/>
                <c:pt idx="0">
                  <c:v>68.58</c:v>
                </c:pt>
                <c:pt idx="1">
                  <c:v>70.669999999999973</c:v>
                </c:pt>
                <c:pt idx="2">
                  <c:v>69.98</c:v>
                </c:pt>
              </c:numCache>
            </c:numRef>
          </c:val>
          <c:extLst>
            <c:ext xmlns:c16="http://schemas.microsoft.com/office/drawing/2014/chart" uri="{C3380CC4-5D6E-409C-BE32-E72D297353CC}">
              <c16:uniqueId val="{00000001-0DFD-5A49-9301-CD633B58EFB9}"/>
            </c:ext>
          </c:extLst>
        </c:ser>
        <c:dLbls>
          <c:showLegendKey val="0"/>
          <c:showVal val="0"/>
          <c:showCatName val="0"/>
          <c:showSerName val="0"/>
          <c:showPercent val="0"/>
          <c:showBubbleSize val="0"/>
        </c:dLbls>
        <c:gapWidth val="219"/>
        <c:overlap val="-27"/>
        <c:axId val="2130731296"/>
        <c:axId val="2130727872"/>
      </c:barChart>
      <c:catAx>
        <c:axId val="2130731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30727872"/>
        <c:crosses val="autoZero"/>
        <c:auto val="1"/>
        <c:lblAlgn val="ctr"/>
        <c:lblOffset val="100"/>
        <c:noMultiLvlLbl val="0"/>
      </c:catAx>
      <c:valAx>
        <c:axId val="21307278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Mean</a:t>
                </a:r>
                <a:r>
                  <a:rPr lang="en-US" baseline="0"/>
                  <a:t> (M)</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307312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Montessori</c:v>
                </c:pt>
              </c:strCache>
            </c:strRef>
          </c:tx>
          <c:spPr>
            <a:solidFill>
              <a:schemeClr val="accent1"/>
            </a:solidFill>
            <a:ln>
              <a:noFill/>
            </a:ln>
            <a:effectLst/>
          </c:spPr>
          <c:invertIfNegative val="0"/>
          <c:errBars>
            <c:errBarType val="both"/>
            <c:errValType val="cust"/>
            <c:noEndCap val="0"/>
            <c:plus>
              <c:numRef>
                <c:f>Sheet1!$D$2:$D$4</c:f>
                <c:numCache>
                  <c:formatCode>General</c:formatCode>
                  <c:ptCount val="3"/>
                  <c:pt idx="0">
                    <c:v>0.24</c:v>
                  </c:pt>
                  <c:pt idx="1">
                    <c:v>0.28999999999999998</c:v>
                  </c:pt>
                  <c:pt idx="2">
                    <c:v>0.23</c:v>
                  </c:pt>
                </c:numCache>
              </c:numRef>
            </c:plus>
            <c:minus>
              <c:numRef>
                <c:f>Sheet1!$D$2:$D$4</c:f>
                <c:numCache>
                  <c:formatCode>General</c:formatCode>
                  <c:ptCount val="3"/>
                  <c:pt idx="0">
                    <c:v>0.24</c:v>
                  </c:pt>
                  <c:pt idx="1">
                    <c:v>0.28999999999999998</c:v>
                  </c:pt>
                  <c:pt idx="2">
                    <c:v>0.23</c:v>
                  </c:pt>
                </c:numCache>
              </c:numRef>
            </c:minus>
            <c:spPr>
              <a:noFill/>
              <a:ln w="9525" cap="flat" cmpd="sng" algn="ctr">
                <a:solidFill>
                  <a:schemeClr val="tx1">
                    <a:lumMod val="65000"/>
                    <a:lumOff val="35000"/>
                  </a:schemeClr>
                </a:solidFill>
                <a:round/>
              </a:ln>
              <a:effectLst/>
            </c:spPr>
          </c:errBars>
          <c:cat>
            <c:strRef>
              <c:f>Sheet1!$A$2:$A$4</c:f>
              <c:strCache>
                <c:ptCount val="3"/>
                <c:pt idx="0">
                  <c:v>Number Ordering</c:v>
                </c:pt>
                <c:pt idx="1">
                  <c:v>Numeral Interpretation</c:v>
                </c:pt>
                <c:pt idx="2">
                  <c:v>Multidigit calculation</c:v>
                </c:pt>
              </c:strCache>
            </c:strRef>
          </c:cat>
          <c:val>
            <c:numRef>
              <c:f>Sheet1!$B$2:$B$4</c:f>
              <c:numCache>
                <c:formatCode>General</c:formatCode>
                <c:ptCount val="3"/>
                <c:pt idx="0">
                  <c:v>0.68</c:v>
                </c:pt>
                <c:pt idx="1">
                  <c:v>0.63</c:v>
                </c:pt>
                <c:pt idx="2">
                  <c:v>0.35</c:v>
                </c:pt>
              </c:numCache>
            </c:numRef>
          </c:val>
          <c:extLst>
            <c:ext xmlns:c16="http://schemas.microsoft.com/office/drawing/2014/chart" uri="{C3380CC4-5D6E-409C-BE32-E72D297353CC}">
              <c16:uniqueId val="{00000000-F548-46AE-8837-FB300486524C}"/>
            </c:ext>
          </c:extLst>
        </c:ser>
        <c:ser>
          <c:idx val="1"/>
          <c:order val="1"/>
          <c:tx>
            <c:strRef>
              <c:f>Sheet1!$C$1</c:f>
              <c:strCache>
                <c:ptCount val="1"/>
                <c:pt idx="0">
                  <c:v>Conventional</c:v>
                </c:pt>
              </c:strCache>
            </c:strRef>
          </c:tx>
          <c:spPr>
            <a:solidFill>
              <a:srgbClr val="FF0000"/>
            </a:solidFill>
            <a:ln>
              <a:noFill/>
            </a:ln>
            <a:effectLst/>
          </c:spPr>
          <c:invertIfNegative val="0"/>
          <c:errBars>
            <c:errBarType val="both"/>
            <c:errValType val="cust"/>
            <c:noEndCap val="0"/>
            <c:plus>
              <c:numRef>
                <c:f>Sheet1!$E$2:$E$4</c:f>
                <c:numCache>
                  <c:formatCode>General</c:formatCode>
                  <c:ptCount val="3"/>
                  <c:pt idx="0">
                    <c:v>0.24</c:v>
                  </c:pt>
                  <c:pt idx="1">
                    <c:v>0.23</c:v>
                  </c:pt>
                  <c:pt idx="2">
                    <c:v>0.1</c:v>
                  </c:pt>
                </c:numCache>
              </c:numRef>
            </c:plus>
            <c:minus>
              <c:numRef>
                <c:f>Sheet1!$E$2:$E$4</c:f>
                <c:numCache>
                  <c:formatCode>General</c:formatCode>
                  <c:ptCount val="3"/>
                  <c:pt idx="0">
                    <c:v>0.24</c:v>
                  </c:pt>
                  <c:pt idx="1">
                    <c:v>0.23</c:v>
                  </c:pt>
                  <c:pt idx="2">
                    <c:v>0.1</c:v>
                  </c:pt>
                </c:numCache>
              </c:numRef>
            </c:minus>
            <c:spPr>
              <a:noFill/>
              <a:ln w="9525" cap="flat" cmpd="sng" algn="ctr">
                <a:solidFill>
                  <a:schemeClr val="tx1">
                    <a:lumMod val="65000"/>
                    <a:lumOff val="35000"/>
                  </a:schemeClr>
                </a:solidFill>
                <a:round/>
              </a:ln>
              <a:effectLst/>
            </c:spPr>
          </c:errBars>
          <c:cat>
            <c:strRef>
              <c:f>Sheet1!$A$2:$A$4</c:f>
              <c:strCache>
                <c:ptCount val="3"/>
                <c:pt idx="0">
                  <c:v>Number Ordering</c:v>
                </c:pt>
                <c:pt idx="1">
                  <c:v>Numeral Interpretation</c:v>
                </c:pt>
                <c:pt idx="2">
                  <c:v>Multidigit calculation</c:v>
                </c:pt>
              </c:strCache>
            </c:strRef>
          </c:cat>
          <c:val>
            <c:numRef>
              <c:f>Sheet1!$C$2:$C$4</c:f>
              <c:numCache>
                <c:formatCode>General</c:formatCode>
                <c:ptCount val="3"/>
                <c:pt idx="0">
                  <c:v>0.64</c:v>
                </c:pt>
                <c:pt idx="1">
                  <c:v>0.42</c:v>
                </c:pt>
                <c:pt idx="2">
                  <c:v>0.04</c:v>
                </c:pt>
              </c:numCache>
            </c:numRef>
          </c:val>
          <c:extLst>
            <c:ext xmlns:c16="http://schemas.microsoft.com/office/drawing/2014/chart" uri="{C3380CC4-5D6E-409C-BE32-E72D297353CC}">
              <c16:uniqueId val="{00000001-F548-46AE-8837-FB300486524C}"/>
            </c:ext>
          </c:extLst>
        </c:ser>
        <c:dLbls>
          <c:showLegendKey val="0"/>
          <c:showVal val="0"/>
          <c:showCatName val="0"/>
          <c:showSerName val="0"/>
          <c:showPercent val="0"/>
          <c:showBubbleSize val="0"/>
        </c:dLbls>
        <c:gapWidth val="219"/>
        <c:overlap val="-27"/>
        <c:axId val="2132558624"/>
        <c:axId val="2132561984"/>
      </c:barChart>
      <c:catAx>
        <c:axId val="2132558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2132561984"/>
        <c:crosses val="autoZero"/>
        <c:auto val="1"/>
        <c:lblAlgn val="ctr"/>
        <c:lblOffset val="100"/>
        <c:noMultiLvlLbl val="0"/>
      </c:catAx>
      <c:valAx>
        <c:axId val="21325619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132558624"/>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Montessori</c:v>
                </c:pt>
              </c:strCache>
            </c:strRef>
          </c:tx>
          <c:spPr>
            <a:solidFill>
              <a:schemeClr val="accent1"/>
            </a:solidFill>
            <a:ln>
              <a:noFill/>
            </a:ln>
            <a:effectLst/>
          </c:spPr>
          <c:invertIfNegative val="0"/>
          <c:errBars>
            <c:errBarType val="both"/>
            <c:errValType val="cust"/>
            <c:noEndCap val="0"/>
            <c:plus>
              <c:numRef>
                <c:f>Sheet1!$D$2</c:f>
                <c:numCache>
                  <c:formatCode>General</c:formatCode>
                  <c:ptCount val="1"/>
                  <c:pt idx="0">
                    <c:v>0.31</c:v>
                  </c:pt>
                </c:numCache>
              </c:numRef>
            </c:plus>
            <c:minus>
              <c:numRef>
                <c:f>Sheet1!$D$2</c:f>
                <c:numCache>
                  <c:formatCode>General</c:formatCode>
                  <c:ptCount val="1"/>
                  <c:pt idx="0">
                    <c:v>0.31</c:v>
                  </c:pt>
                </c:numCache>
              </c:numRef>
            </c:minus>
            <c:spPr>
              <a:noFill/>
              <a:ln w="9525" cap="flat" cmpd="sng" algn="ctr">
                <a:solidFill>
                  <a:schemeClr val="tx1">
                    <a:lumMod val="65000"/>
                    <a:lumOff val="35000"/>
                  </a:schemeClr>
                </a:solidFill>
                <a:round/>
              </a:ln>
              <a:effectLst/>
            </c:spPr>
          </c:errBars>
          <c:cat>
            <c:strRef>
              <c:f>Sheet1!$A$2</c:f>
              <c:strCache>
                <c:ptCount val="1"/>
                <c:pt idx="0">
                  <c:v>Category 1</c:v>
                </c:pt>
              </c:strCache>
            </c:strRef>
          </c:cat>
          <c:val>
            <c:numRef>
              <c:f>Sheet1!$B$2</c:f>
              <c:numCache>
                <c:formatCode>General</c:formatCode>
                <c:ptCount val="1"/>
                <c:pt idx="0">
                  <c:v>0.28000000000000003</c:v>
                </c:pt>
              </c:numCache>
            </c:numRef>
          </c:val>
          <c:extLst>
            <c:ext xmlns:c16="http://schemas.microsoft.com/office/drawing/2014/chart" uri="{C3380CC4-5D6E-409C-BE32-E72D297353CC}">
              <c16:uniqueId val="{00000000-A30F-4A2C-A70E-C4A2ADDAEE20}"/>
            </c:ext>
          </c:extLst>
        </c:ser>
        <c:ser>
          <c:idx val="1"/>
          <c:order val="1"/>
          <c:tx>
            <c:strRef>
              <c:f>Sheet1!$C$1</c:f>
              <c:strCache>
                <c:ptCount val="1"/>
                <c:pt idx="0">
                  <c:v>Conventional</c:v>
                </c:pt>
              </c:strCache>
            </c:strRef>
          </c:tx>
          <c:spPr>
            <a:solidFill>
              <a:srgbClr val="FF0000"/>
            </a:solidFill>
            <a:ln>
              <a:noFill/>
            </a:ln>
            <a:effectLst/>
          </c:spPr>
          <c:invertIfNegative val="0"/>
          <c:errBars>
            <c:errBarType val="both"/>
            <c:errValType val="cust"/>
            <c:noEndCap val="0"/>
            <c:plus>
              <c:numRef>
                <c:f>Sheet1!$E$2</c:f>
                <c:numCache>
                  <c:formatCode>General</c:formatCode>
                  <c:ptCount val="1"/>
                  <c:pt idx="0">
                    <c:v>0.17</c:v>
                  </c:pt>
                </c:numCache>
              </c:numRef>
            </c:plus>
            <c:minus>
              <c:numRef>
                <c:f>Sheet1!$E$2</c:f>
                <c:numCache>
                  <c:formatCode>General</c:formatCode>
                  <c:ptCount val="1"/>
                  <c:pt idx="0">
                    <c:v>0.17</c:v>
                  </c:pt>
                </c:numCache>
              </c:numRef>
            </c:minus>
            <c:spPr>
              <a:noFill/>
              <a:ln w="9525" cap="flat" cmpd="sng" algn="ctr">
                <a:solidFill>
                  <a:schemeClr val="tx1">
                    <a:lumMod val="65000"/>
                    <a:lumOff val="35000"/>
                  </a:schemeClr>
                </a:solidFill>
                <a:round/>
              </a:ln>
              <a:effectLst/>
            </c:spPr>
          </c:errBars>
          <c:cat>
            <c:strRef>
              <c:f>Sheet1!$A$2</c:f>
              <c:strCache>
                <c:ptCount val="1"/>
                <c:pt idx="0">
                  <c:v>Category 1</c:v>
                </c:pt>
              </c:strCache>
            </c:strRef>
          </c:cat>
          <c:val>
            <c:numRef>
              <c:f>Sheet1!$C$2</c:f>
              <c:numCache>
                <c:formatCode>General</c:formatCode>
                <c:ptCount val="1"/>
                <c:pt idx="0">
                  <c:v>0.06</c:v>
                </c:pt>
              </c:numCache>
            </c:numRef>
          </c:val>
          <c:extLst>
            <c:ext xmlns:c16="http://schemas.microsoft.com/office/drawing/2014/chart" uri="{C3380CC4-5D6E-409C-BE32-E72D297353CC}">
              <c16:uniqueId val="{00000001-A30F-4A2C-A70E-C4A2ADDAEE20}"/>
            </c:ext>
          </c:extLst>
        </c:ser>
        <c:dLbls>
          <c:showLegendKey val="0"/>
          <c:showVal val="0"/>
          <c:showCatName val="0"/>
          <c:showSerName val="0"/>
          <c:showPercent val="0"/>
          <c:showBubbleSize val="0"/>
        </c:dLbls>
        <c:gapWidth val="219"/>
        <c:overlap val="-27"/>
        <c:axId val="2133377648"/>
        <c:axId val="2133380592"/>
      </c:barChart>
      <c:catAx>
        <c:axId val="2133377648"/>
        <c:scaling>
          <c:orientation val="minMax"/>
        </c:scaling>
        <c:delete val="1"/>
        <c:axPos val="b"/>
        <c:numFmt formatCode="General" sourceLinked="1"/>
        <c:majorTickMark val="none"/>
        <c:minorTickMark val="none"/>
        <c:tickLblPos val="nextTo"/>
        <c:crossAx val="2133380592"/>
        <c:crosses val="autoZero"/>
        <c:auto val="1"/>
        <c:lblAlgn val="ctr"/>
        <c:lblOffset val="100"/>
        <c:noMultiLvlLbl val="0"/>
      </c:catAx>
      <c:valAx>
        <c:axId val="21333805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13337764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174864011563806E-2"/>
          <c:y val="5.7731453916603698E-2"/>
          <c:w val="0.75757455589790401"/>
          <c:h val="0.89133403354317298"/>
        </c:manualLayout>
      </c:layout>
      <c:barChart>
        <c:barDir val="col"/>
        <c:grouping val="clustered"/>
        <c:varyColors val="0"/>
        <c:ser>
          <c:idx val="0"/>
          <c:order val="0"/>
          <c:tx>
            <c:strRef>
              <c:f>Sheet1!$B$1</c:f>
              <c:strCache>
                <c:ptCount val="1"/>
                <c:pt idx="0">
                  <c:v>Montessori</c:v>
                </c:pt>
              </c:strCache>
            </c:strRef>
          </c:tx>
          <c:spPr>
            <a:solidFill>
              <a:schemeClr val="accent1"/>
            </a:solidFill>
            <a:ln>
              <a:noFill/>
            </a:ln>
            <a:effectLst/>
          </c:spPr>
          <c:invertIfNegative val="0"/>
          <c:errBars>
            <c:errBarType val="both"/>
            <c:errValType val="cust"/>
            <c:noEndCap val="0"/>
            <c:plus>
              <c:numRef>
                <c:f>Sheet1!$D$2</c:f>
                <c:numCache>
                  <c:formatCode>General</c:formatCode>
                  <c:ptCount val="1"/>
                  <c:pt idx="0">
                    <c:v>0.12</c:v>
                  </c:pt>
                </c:numCache>
              </c:numRef>
            </c:plus>
            <c:minus>
              <c:numRef>
                <c:f>Sheet1!$D$2</c:f>
                <c:numCache>
                  <c:formatCode>General</c:formatCode>
                  <c:ptCount val="1"/>
                  <c:pt idx="0">
                    <c:v>0.12</c:v>
                  </c:pt>
                </c:numCache>
              </c:numRef>
            </c:minus>
            <c:spPr>
              <a:noFill/>
              <a:ln w="9525" cap="flat" cmpd="sng" algn="ctr">
                <a:solidFill>
                  <a:schemeClr val="tx1">
                    <a:lumMod val="65000"/>
                    <a:lumOff val="35000"/>
                  </a:schemeClr>
                </a:solidFill>
                <a:round/>
              </a:ln>
              <a:effectLst/>
            </c:spPr>
          </c:errBars>
          <c:cat>
            <c:strRef>
              <c:f>Sheet1!$A$2</c:f>
              <c:strCache>
                <c:ptCount val="1"/>
                <c:pt idx="0">
                  <c:v>Category 1</c:v>
                </c:pt>
              </c:strCache>
            </c:strRef>
          </c:cat>
          <c:val>
            <c:numRef>
              <c:f>Sheet1!$B$2</c:f>
              <c:numCache>
                <c:formatCode>General</c:formatCode>
                <c:ptCount val="1"/>
                <c:pt idx="0">
                  <c:v>0.21</c:v>
                </c:pt>
              </c:numCache>
            </c:numRef>
          </c:val>
          <c:extLst>
            <c:ext xmlns:c16="http://schemas.microsoft.com/office/drawing/2014/chart" uri="{C3380CC4-5D6E-409C-BE32-E72D297353CC}">
              <c16:uniqueId val="{00000000-D58F-40CE-B70C-FD3333AFF221}"/>
            </c:ext>
          </c:extLst>
        </c:ser>
        <c:ser>
          <c:idx val="1"/>
          <c:order val="1"/>
          <c:tx>
            <c:strRef>
              <c:f>Sheet1!$C$1</c:f>
              <c:strCache>
                <c:ptCount val="1"/>
                <c:pt idx="0">
                  <c:v>Conventional</c:v>
                </c:pt>
              </c:strCache>
            </c:strRef>
          </c:tx>
          <c:spPr>
            <a:solidFill>
              <a:srgbClr val="FF0000"/>
            </a:solidFill>
            <a:ln>
              <a:noFill/>
            </a:ln>
            <a:effectLst/>
          </c:spPr>
          <c:invertIfNegative val="0"/>
          <c:errBars>
            <c:errBarType val="both"/>
            <c:errValType val="cust"/>
            <c:noEndCap val="0"/>
            <c:plus>
              <c:numRef>
                <c:f>Sheet1!$E$2</c:f>
                <c:numCache>
                  <c:formatCode>General</c:formatCode>
                  <c:ptCount val="1"/>
                  <c:pt idx="0">
                    <c:v>7.0000000000000007E-2</c:v>
                  </c:pt>
                </c:numCache>
              </c:numRef>
            </c:plus>
            <c:minus>
              <c:numRef>
                <c:f>Sheet1!$E$2</c:f>
                <c:numCache>
                  <c:formatCode>General</c:formatCode>
                  <c:ptCount val="1"/>
                  <c:pt idx="0">
                    <c:v>7.0000000000000007E-2</c:v>
                  </c:pt>
                </c:numCache>
              </c:numRef>
            </c:minus>
            <c:spPr>
              <a:noFill/>
              <a:ln w="9525" cap="flat" cmpd="sng" algn="ctr">
                <a:solidFill>
                  <a:schemeClr val="tx1">
                    <a:lumMod val="65000"/>
                    <a:lumOff val="35000"/>
                  </a:schemeClr>
                </a:solidFill>
                <a:round/>
              </a:ln>
              <a:effectLst/>
            </c:spPr>
          </c:errBars>
          <c:cat>
            <c:strRef>
              <c:f>Sheet1!$A$2</c:f>
              <c:strCache>
                <c:ptCount val="1"/>
                <c:pt idx="0">
                  <c:v>Category 1</c:v>
                </c:pt>
              </c:strCache>
            </c:strRef>
          </c:cat>
          <c:val>
            <c:numRef>
              <c:f>Sheet1!$C$2</c:f>
              <c:numCache>
                <c:formatCode>General</c:formatCode>
                <c:ptCount val="1"/>
                <c:pt idx="0">
                  <c:v>0.25</c:v>
                </c:pt>
              </c:numCache>
            </c:numRef>
          </c:val>
          <c:extLst>
            <c:ext xmlns:c16="http://schemas.microsoft.com/office/drawing/2014/chart" uri="{C3380CC4-5D6E-409C-BE32-E72D297353CC}">
              <c16:uniqueId val="{00000001-D58F-40CE-B70C-FD3333AFF221}"/>
            </c:ext>
          </c:extLst>
        </c:ser>
        <c:dLbls>
          <c:showLegendKey val="0"/>
          <c:showVal val="0"/>
          <c:showCatName val="0"/>
          <c:showSerName val="0"/>
          <c:showPercent val="0"/>
          <c:showBubbleSize val="0"/>
        </c:dLbls>
        <c:gapWidth val="219"/>
        <c:overlap val="-27"/>
        <c:axId val="2132589392"/>
        <c:axId val="2132592336"/>
      </c:barChart>
      <c:catAx>
        <c:axId val="2132589392"/>
        <c:scaling>
          <c:orientation val="minMax"/>
        </c:scaling>
        <c:delete val="1"/>
        <c:axPos val="b"/>
        <c:numFmt formatCode="General" sourceLinked="1"/>
        <c:majorTickMark val="out"/>
        <c:minorTickMark val="none"/>
        <c:tickLblPos val="nextTo"/>
        <c:crossAx val="2132592336"/>
        <c:crosses val="autoZero"/>
        <c:auto val="1"/>
        <c:lblAlgn val="ctr"/>
        <c:lblOffset val="100"/>
        <c:noMultiLvlLbl val="0"/>
      </c:catAx>
      <c:valAx>
        <c:axId val="2132592336"/>
        <c:scaling>
          <c:orientation val="minMax"/>
          <c:max val="0.4"/>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132589392"/>
        <c:crosses val="autoZero"/>
        <c:crossBetween val="between"/>
        <c:majorUnit val="0.15"/>
      </c:valAx>
      <c:spPr>
        <a:noFill/>
        <a:ln>
          <a:noFill/>
        </a:ln>
        <a:effectLst/>
      </c:spPr>
    </c:plotArea>
    <c:legend>
      <c:legendPos val="r"/>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18">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3">
      <cs:styleClr val="auto"/>
    </cs:fillRef>
    <cs:effectRef idx="2">
      <a:schemeClr val="dk1"/>
    </cs:effectRef>
    <cs:fontRef idx="minor">
      <a:schemeClr val="tx1"/>
    </cs:fontRef>
  </cs:dataPoint>
  <cs:dataPoint3D>
    <cs:lnRef idx="0"/>
    <cs:fillRef idx="3">
      <cs:styleClr val="auto"/>
    </cs:fillRef>
    <cs:effectRef idx="2">
      <a:schemeClr val="dk1"/>
    </cs:effectRef>
    <cs:fontRef idx="minor">
      <a:schemeClr val="tx1"/>
    </cs:fontRef>
  </cs:dataPoint3D>
  <cs:dataPointLine>
    <cs:lnRef idx="1">
      <cs:styleClr val="auto"/>
    </cs:lnRef>
    <cs:lineWidthScale>5</cs:lineWidthScale>
    <cs:fillRef idx="0"/>
    <cs:effectRef idx="0"/>
    <cs:fontRef idx="minor">
      <a:schemeClr val="tx1"/>
    </cs:fontRef>
    <cs:spPr>
      <a:ln cap="rnd">
        <a:round/>
      </a:ln>
    </cs:spPr>
  </cs:dataPointLine>
  <cs:dataPointMarker>
    <cs:lnRef idx="1">
      <cs:styleClr val="auto"/>
    </cs:lnRef>
    <cs:fillRef idx="3">
      <cs:styleClr val="auto"/>
    </cs:fillRef>
    <cs:effectRef idx="2">
      <a:schemeClr val="dk1"/>
    </cs:effectRef>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0"/>
    <cs:fillRef idx="3">
      <a:schemeClr val="dk1">
        <a:tint val="95000"/>
      </a:schemeClr>
    </cs:fillRef>
    <cs:effectRef idx="2">
      <a:schemeClr val="dk1"/>
    </cs:effectRef>
    <cs:fontRef idx="minor">
      <a:schemeClr val="tx1"/>
    </cs:fontRef>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0"/>
    <cs:fillRef idx="3">
      <a:schemeClr val="dk1">
        <a:tint val="5000"/>
      </a:schemeClr>
    </cs:fillRef>
    <cs:effectRef idx="2">
      <a:schemeClr val="dk1"/>
    </cs:effectRef>
    <cs:fontRef idx="minor">
      <a:schemeClr val="tx1"/>
    </cs:fontRef>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0.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drawing1.xml.rels><?xml version="1.0" encoding="UTF-8" standalone="yes"?>
<Relationships xmlns="http://schemas.openxmlformats.org/package/2006/relationships"><Relationship Id="rId1" Type="http://schemas.openxmlformats.org/officeDocument/2006/relationships/image" Target="../media/image2.png"/></Relationships>
</file>

<file path=ppt/drawings/drawing1.xml><?xml version="1.0" encoding="utf-8"?>
<c:userShapes xmlns:c="http://schemas.openxmlformats.org/drawingml/2006/chart">
  <cdr:relSizeAnchor xmlns:cdr="http://schemas.openxmlformats.org/drawingml/2006/chartDrawing">
    <cdr:from>
      <cdr:x>0.3712</cdr:x>
      <cdr:y>0.06405</cdr:y>
    </cdr:from>
    <cdr:to>
      <cdr:x>0.63756</cdr:x>
      <cdr:y>0.06405</cdr:y>
    </cdr:to>
    <cdr:cxnSp macro="">
      <cdr:nvCxnSpPr>
        <cdr:cNvPr id="2" name="Straight Connector 1">
          <a:extLst xmlns:a="http://schemas.openxmlformats.org/drawingml/2006/main">
            <a:ext uri="{FF2B5EF4-FFF2-40B4-BE49-F238E27FC236}">
              <a16:creationId xmlns:a16="http://schemas.microsoft.com/office/drawing/2014/main" id="{3DB46D07-801A-9C42-8023-7B3FB1519090}"/>
            </a:ext>
          </a:extLst>
        </cdr:cNvPr>
        <cdr:cNvCxnSpPr/>
      </cdr:nvCxnSpPr>
      <cdr:spPr>
        <a:xfrm xmlns:a="http://schemas.openxmlformats.org/drawingml/2006/main">
          <a:off x="3017078" y="283172"/>
          <a:ext cx="2164993" cy="0"/>
        </a:xfrm>
        <a:prstGeom xmlns:a="http://schemas.openxmlformats.org/drawingml/2006/main" prst="lin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0.47373</cdr:x>
      <cdr:y>0</cdr:y>
    </cdr:from>
    <cdr:to>
      <cdr:x>0.52685</cdr:x>
      <cdr:y>0.12065</cdr:y>
    </cdr:to>
    <cdr:pic>
      <cdr:nvPicPr>
        <cdr:cNvPr id="4" name="chart">
          <a:extLst xmlns:a="http://schemas.openxmlformats.org/drawingml/2006/main">
            <a:ext uri="{FF2B5EF4-FFF2-40B4-BE49-F238E27FC236}">
              <a16:creationId xmlns:a16="http://schemas.microsoft.com/office/drawing/2014/main" id="{3886C382-6A29-034F-BA0F-88AA18E4FE35}"/>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3850447" y="0"/>
          <a:ext cx="431800" cy="533400"/>
        </a:xfrm>
        <a:prstGeom xmlns:a="http://schemas.openxmlformats.org/drawingml/2006/main" prst="rect">
          <a:avLst/>
        </a:prstGeom>
      </cdr:spPr>
    </cdr:pic>
  </cdr:relSizeAnchor>
</c:userShapes>
</file>

<file path=ppt/drawings/drawing2.xml><?xml version="1.0" encoding="utf-8"?>
<c:userShapes xmlns:c="http://schemas.openxmlformats.org/drawingml/2006/chart">
  <cdr:relSizeAnchor xmlns:cdr="http://schemas.openxmlformats.org/drawingml/2006/chartDrawing">
    <cdr:from>
      <cdr:x>0.50968</cdr:x>
      <cdr:y>0.02942</cdr:y>
    </cdr:from>
    <cdr:to>
      <cdr:x>0.72366</cdr:x>
      <cdr:y>0.35521</cdr:y>
    </cdr:to>
    <cdr:sp macro="" textlink="">
      <cdr:nvSpPr>
        <cdr:cNvPr id="4" name="TextBox 1">
          <a:extLst xmlns:a="http://schemas.openxmlformats.org/drawingml/2006/main">
            <a:ext uri="{FF2B5EF4-FFF2-40B4-BE49-F238E27FC236}">
              <a16:creationId xmlns:a16="http://schemas.microsoft.com/office/drawing/2014/main" id="{42C3472C-F12B-5140-8597-75C5CBA965E6}"/>
            </a:ext>
          </a:extLst>
        </cdr:cNvPr>
        <cdr:cNvSpPr txBox="1"/>
      </cdr:nvSpPr>
      <cdr:spPr>
        <a:xfrm xmlns:a="http://schemas.openxmlformats.org/drawingml/2006/main">
          <a:off x="2178143" y="82565"/>
          <a:ext cx="914437" cy="91439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sz="1200" dirty="0"/>
        </a:p>
      </cdr:txBody>
    </cdr:sp>
  </cdr:relSizeAnchor>
</c:userShapes>
</file>

<file path=ppt/drawings/drawing3.xml><?xml version="1.0" encoding="utf-8"?>
<c:userShapes xmlns:c="http://schemas.openxmlformats.org/drawingml/2006/chart">
  <cdr:relSizeAnchor xmlns:cdr="http://schemas.openxmlformats.org/drawingml/2006/chartDrawing">
    <cdr:from>
      <cdr:x>0.11441</cdr:x>
      <cdr:y>0.06495</cdr:y>
    </cdr:from>
    <cdr:to>
      <cdr:x>0.7529</cdr:x>
      <cdr:y>0.06495</cdr:y>
    </cdr:to>
    <cdr:cxnSp macro="">
      <cdr:nvCxnSpPr>
        <cdr:cNvPr id="3" name="Straight Connector 2">
          <a:extLst xmlns:a="http://schemas.openxmlformats.org/drawingml/2006/main">
            <a:ext uri="{FF2B5EF4-FFF2-40B4-BE49-F238E27FC236}">
              <a16:creationId xmlns:a16="http://schemas.microsoft.com/office/drawing/2014/main" id="{D3EE18AC-9E34-4813-A7BF-22D90B79019C}"/>
            </a:ext>
          </a:extLst>
        </cdr:cNvPr>
        <cdr:cNvCxnSpPr/>
      </cdr:nvCxnSpPr>
      <cdr:spPr>
        <a:xfrm xmlns:a="http://schemas.openxmlformats.org/drawingml/2006/main">
          <a:off x="1138084" y="248981"/>
          <a:ext cx="6351639" cy="0"/>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0.48077</cdr:x>
      <cdr:y>0.1016</cdr:y>
    </cdr:from>
    <cdr:to>
      <cdr:x>0.59375</cdr:x>
      <cdr:y>0.1016</cdr:y>
    </cdr:to>
    <cdr:cxnSp macro="">
      <cdr:nvCxnSpPr>
        <cdr:cNvPr id="3" name="Straight Connector 2">
          <a:extLst xmlns:a="http://schemas.openxmlformats.org/drawingml/2006/main">
            <a:ext uri="{FF2B5EF4-FFF2-40B4-BE49-F238E27FC236}">
              <a16:creationId xmlns:a16="http://schemas.microsoft.com/office/drawing/2014/main" id="{EE895702-D32A-E241-90EB-85F2458D8FFE}"/>
            </a:ext>
          </a:extLst>
        </cdr:cNvPr>
        <cdr:cNvCxnSpPr/>
      </cdr:nvCxnSpPr>
      <cdr:spPr>
        <a:xfrm xmlns:a="http://schemas.openxmlformats.org/drawingml/2006/main">
          <a:off x="2540000" y="361950"/>
          <a:ext cx="596900" cy="0"/>
        </a:xfrm>
        <a:prstGeom xmlns:a="http://schemas.openxmlformats.org/drawingml/2006/main" prst="lin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0.75721</cdr:x>
      <cdr:y>0.08734</cdr:y>
    </cdr:from>
    <cdr:to>
      <cdr:x>0.87019</cdr:x>
      <cdr:y>0.08734</cdr:y>
    </cdr:to>
    <cdr:cxnSp macro="">
      <cdr:nvCxnSpPr>
        <cdr:cNvPr id="4" name="Straight Connector 3">
          <a:extLst xmlns:a="http://schemas.openxmlformats.org/drawingml/2006/main">
            <a:ext uri="{FF2B5EF4-FFF2-40B4-BE49-F238E27FC236}">
              <a16:creationId xmlns:a16="http://schemas.microsoft.com/office/drawing/2014/main" id="{F7ACFCDD-A815-5C4C-817A-47914C25E11D}"/>
            </a:ext>
          </a:extLst>
        </cdr:cNvPr>
        <cdr:cNvCxnSpPr/>
      </cdr:nvCxnSpPr>
      <cdr:spPr>
        <a:xfrm xmlns:a="http://schemas.openxmlformats.org/drawingml/2006/main">
          <a:off x="4000500" y="311150"/>
          <a:ext cx="596900" cy="0"/>
        </a:xfrm>
        <a:prstGeom xmlns:a="http://schemas.openxmlformats.org/drawingml/2006/main" prst="lin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0.39305</cdr:x>
      <cdr:y>0.13013</cdr:y>
    </cdr:from>
    <cdr:to>
      <cdr:x>0.56613</cdr:x>
      <cdr:y>0.38681</cdr:y>
    </cdr:to>
    <cdr:sp macro="" textlink="">
      <cdr:nvSpPr>
        <cdr:cNvPr id="7" name="TextBox 1">
          <a:extLst xmlns:a="http://schemas.openxmlformats.org/drawingml/2006/main">
            <a:ext uri="{FF2B5EF4-FFF2-40B4-BE49-F238E27FC236}">
              <a16:creationId xmlns:a16="http://schemas.microsoft.com/office/drawing/2014/main" id="{E88EFBF0-2B86-044C-85C8-A0339781F90E}"/>
            </a:ext>
          </a:extLst>
        </cdr:cNvPr>
        <cdr:cNvSpPr txBox="1"/>
      </cdr:nvSpPr>
      <cdr:spPr>
        <a:xfrm xmlns:a="http://schemas.openxmlformats.org/drawingml/2006/main">
          <a:off x="2076543" y="463565"/>
          <a:ext cx="914437" cy="91439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sz="1200" dirty="0"/>
        </a:p>
      </cdr:txBody>
    </cdr:sp>
  </cdr:relSizeAnchor>
  <cdr:relSizeAnchor xmlns:cdr="http://schemas.openxmlformats.org/drawingml/2006/chartDrawing">
    <cdr:from>
      <cdr:x>0.77644</cdr:x>
      <cdr:y>0.03922</cdr:y>
    </cdr:from>
    <cdr:to>
      <cdr:x>0.94953</cdr:x>
      <cdr:y>0.2959</cdr:y>
    </cdr:to>
    <cdr:sp macro="" textlink="">
      <cdr:nvSpPr>
        <cdr:cNvPr id="12" name="TextBox 1">
          <a:extLst xmlns:a="http://schemas.openxmlformats.org/drawingml/2006/main">
            <a:ext uri="{FF2B5EF4-FFF2-40B4-BE49-F238E27FC236}">
              <a16:creationId xmlns:a16="http://schemas.microsoft.com/office/drawing/2014/main" id="{1C1C71B0-FA23-E645-9B9D-28CCBC0ACC96}"/>
            </a:ext>
          </a:extLst>
        </cdr:cNvPr>
        <cdr:cNvSpPr txBox="1"/>
      </cdr:nvSpPr>
      <cdr:spPr>
        <a:xfrm xmlns:a="http://schemas.openxmlformats.org/drawingml/2006/main">
          <a:off x="4102100" y="139700"/>
          <a:ext cx="914437" cy="91439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a:t>**</a:t>
          </a:r>
        </a:p>
      </cdr:txBody>
    </cdr:sp>
  </cdr:relSizeAnchor>
  <cdr:relSizeAnchor xmlns:cdr="http://schemas.openxmlformats.org/drawingml/2006/chartDrawing">
    <cdr:from>
      <cdr:x>0.50481</cdr:x>
      <cdr:y>0.04991</cdr:y>
    </cdr:from>
    <cdr:to>
      <cdr:x>0.67789</cdr:x>
      <cdr:y>0.30659</cdr:y>
    </cdr:to>
    <cdr:sp macro="" textlink="">
      <cdr:nvSpPr>
        <cdr:cNvPr id="13" name="TextBox 1">
          <a:extLst xmlns:a="http://schemas.openxmlformats.org/drawingml/2006/main">
            <a:ext uri="{FF2B5EF4-FFF2-40B4-BE49-F238E27FC236}">
              <a16:creationId xmlns:a16="http://schemas.microsoft.com/office/drawing/2014/main" id="{60E921B4-CF73-884D-AD2D-B028335FA500}"/>
            </a:ext>
          </a:extLst>
        </cdr:cNvPr>
        <cdr:cNvSpPr txBox="1"/>
      </cdr:nvSpPr>
      <cdr:spPr>
        <a:xfrm xmlns:a="http://schemas.openxmlformats.org/drawingml/2006/main">
          <a:off x="2667000" y="177800"/>
          <a:ext cx="914437" cy="91439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a:t>**</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467199-5BC6-D646-BCB0-B3F9CD6550A7}" type="datetimeFigureOut">
              <a:rPr lang="en-US" smtClean="0"/>
              <a:t>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B8968E-C4D5-504B-8FCA-2B2E18907BE8}" type="slidenum">
              <a:rPr lang="en-US" smtClean="0"/>
              <a:t>‹#›</a:t>
            </a:fld>
            <a:endParaRPr lang="en-US"/>
          </a:p>
        </p:txBody>
      </p:sp>
    </p:spTree>
    <p:extLst>
      <p:ext uri="{BB962C8B-B14F-4D97-AF65-F5344CB8AC3E}">
        <p14:creationId xmlns:p14="http://schemas.microsoft.com/office/powerpoint/2010/main" val="1365767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Thanks to </a:t>
            </a:r>
            <a:r>
              <a:rPr lang="en-US" dirty="0"/>
              <a:t>Sally Yao, Katie Mead, Sarah Shah, Erica Stephens</a:t>
            </a:r>
            <a:endParaRPr lang="en-US" b="0" dirty="0">
              <a:effectLst/>
            </a:endParaRPr>
          </a:p>
          <a:p>
            <a:endParaRPr lang="en-US"/>
          </a:p>
        </p:txBody>
      </p:sp>
      <p:sp>
        <p:nvSpPr>
          <p:cNvPr id="4" name="Slide Number Placeholder 3"/>
          <p:cNvSpPr>
            <a:spLocks noGrp="1"/>
          </p:cNvSpPr>
          <p:nvPr>
            <p:ph type="sldNum" sz="quarter" idx="5"/>
          </p:nvPr>
        </p:nvSpPr>
        <p:spPr/>
        <p:txBody>
          <a:bodyPr/>
          <a:lstStyle/>
          <a:p>
            <a:fld id="{BB3F1D99-FCBD-5D45-BDF9-EB7DFD535E11}" type="slidenum">
              <a:rPr lang="en-US" smtClean="0"/>
              <a:t>2</a:t>
            </a:fld>
            <a:endParaRPr lang="en-US"/>
          </a:p>
        </p:txBody>
      </p:sp>
    </p:spTree>
    <p:extLst>
      <p:ext uri="{BB962C8B-B14F-4D97-AF65-F5344CB8AC3E}">
        <p14:creationId xmlns:p14="http://schemas.microsoft.com/office/powerpoint/2010/main" val="16454804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School sale problems was an applied kind of problem that would require the child to call upon their understanding of the structure of the number system. An example: students are told that every bag contains five erasers, and every box contains five bags, so how many full boxes would you get if you had 38 erasers? Abstracting the base-10 structure to an order of a different base.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n</a:t>
            </a:r>
            <a:r>
              <a:rPr lang="en-IN" baseline="0" dirty="0"/>
              <a:t> = 149 Mage = 7;2</a:t>
            </a:r>
            <a:endParaRPr lang="en-US" dirty="0"/>
          </a:p>
          <a:p>
            <a:endParaRPr lang="en-US" dirty="0"/>
          </a:p>
        </p:txBody>
      </p:sp>
      <p:sp>
        <p:nvSpPr>
          <p:cNvPr id="4" name="Slide Number Placeholder 3"/>
          <p:cNvSpPr>
            <a:spLocks noGrp="1"/>
          </p:cNvSpPr>
          <p:nvPr>
            <p:ph type="sldNum" sz="quarter" idx="5"/>
          </p:nvPr>
        </p:nvSpPr>
        <p:spPr/>
        <p:txBody>
          <a:bodyPr/>
          <a:lstStyle/>
          <a:p>
            <a:fld id="{F87796B4-9C62-D845-B1E1-615C7887BFE3}" type="slidenum">
              <a:rPr lang="en-US" smtClean="0"/>
              <a:t>11</a:t>
            </a:fld>
            <a:endParaRPr lang="en-US"/>
          </a:p>
        </p:txBody>
      </p:sp>
    </p:spTree>
    <p:extLst>
      <p:ext uri="{BB962C8B-B14F-4D97-AF65-F5344CB8AC3E}">
        <p14:creationId xmlns:p14="http://schemas.microsoft.com/office/powerpoint/2010/main" val="11064498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n</a:t>
            </a:r>
            <a:r>
              <a:rPr lang="en-IN" baseline="0" dirty="0"/>
              <a:t> = 149 Mage = 7;2</a:t>
            </a:r>
          </a:p>
          <a:p>
            <a:pPr marL="0" marR="0" indent="0" algn="l" defTabSz="914400" rtl="0" eaLnBrk="1" fontAlgn="auto" latinLnBrk="0" hangingPunct="1">
              <a:lnSpc>
                <a:spcPct val="100000"/>
              </a:lnSpc>
              <a:spcBef>
                <a:spcPts val="0"/>
              </a:spcBef>
              <a:spcAft>
                <a:spcPts val="0"/>
              </a:spcAft>
              <a:buClrTx/>
              <a:buSzTx/>
              <a:buFontTx/>
              <a:buNone/>
              <a:tabLst/>
              <a:defRPr/>
            </a:pPr>
            <a:r>
              <a:rPr lang="en-IN" baseline="0" dirty="0"/>
              <a:t>Not a significant difference</a:t>
            </a:r>
            <a:endParaRPr lang="en-US" dirty="0"/>
          </a:p>
          <a:p>
            <a:endParaRPr lang="en-US" dirty="0"/>
          </a:p>
        </p:txBody>
      </p:sp>
      <p:sp>
        <p:nvSpPr>
          <p:cNvPr id="4" name="Slide Number Placeholder 3"/>
          <p:cNvSpPr>
            <a:spLocks noGrp="1"/>
          </p:cNvSpPr>
          <p:nvPr>
            <p:ph type="sldNum" sz="quarter" idx="5"/>
          </p:nvPr>
        </p:nvSpPr>
        <p:spPr/>
        <p:txBody>
          <a:bodyPr/>
          <a:lstStyle/>
          <a:p>
            <a:fld id="{F87796B4-9C62-D845-B1E1-615C7887BFE3}" type="slidenum">
              <a:rPr lang="en-US" smtClean="0"/>
              <a:t>12</a:t>
            </a:fld>
            <a:endParaRPr lang="en-US"/>
          </a:p>
        </p:txBody>
      </p:sp>
    </p:spTree>
    <p:extLst>
      <p:ext uri="{BB962C8B-B14F-4D97-AF65-F5344CB8AC3E}">
        <p14:creationId xmlns:p14="http://schemas.microsoft.com/office/powerpoint/2010/main" val="17041750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flower task involved asking kids questions like, each flower has 10 petals, if you picked 10 whole flowers and found 3 loose petals on the ground, how many petals would you have?</a:t>
            </a:r>
          </a:p>
          <a:p>
            <a:r>
              <a:rPr lang="en-US" dirty="0"/>
              <a:t>n = 93</a:t>
            </a:r>
          </a:p>
          <a:p>
            <a:r>
              <a:rPr lang="en-US" i="1" dirty="0"/>
              <a:t>χ</a:t>
            </a:r>
            <a:r>
              <a:rPr lang="en-US" i="1" baseline="30000" dirty="0"/>
              <a:t>2</a:t>
            </a:r>
            <a:r>
              <a:rPr lang="en-US" i="1" dirty="0"/>
              <a:t> </a:t>
            </a:r>
            <a:r>
              <a:rPr lang="en-US" dirty="0"/>
              <a:t>(2, n = 93) = 8.96, </a:t>
            </a:r>
          </a:p>
        </p:txBody>
      </p:sp>
      <p:sp>
        <p:nvSpPr>
          <p:cNvPr id="4" name="Slide Number Placeholder 3"/>
          <p:cNvSpPr>
            <a:spLocks noGrp="1"/>
          </p:cNvSpPr>
          <p:nvPr>
            <p:ph type="sldNum" sz="quarter" idx="5"/>
          </p:nvPr>
        </p:nvSpPr>
        <p:spPr/>
        <p:txBody>
          <a:bodyPr/>
          <a:lstStyle/>
          <a:p>
            <a:fld id="{F87796B4-9C62-D845-B1E1-615C7887BFE3}" type="slidenum">
              <a:rPr lang="en-US" smtClean="0"/>
              <a:t>13</a:t>
            </a:fld>
            <a:endParaRPr lang="en-US"/>
          </a:p>
        </p:txBody>
      </p:sp>
    </p:spTree>
    <p:extLst>
      <p:ext uri="{BB962C8B-B14F-4D97-AF65-F5344CB8AC3E}">
        <p14:creationId xmlns:p14="http://schemas.microsoft.com/office/powerpoint/2010/main" val="1742902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χ</a:t>
            </a:r>
            <a:r>
              <a:rPr lang="en-US" i="1" baseline="30000" dirty="0"/>
              <a:t>2</a:t>
            </a:r>
            <a:r>
              <a:rPr lang="en-US" i="1" dirty="0"/>
              <a:t> </a:t>
            </a:r>
            <a:r>
              <a:rPr lang="en-US" dirty="0"/>
              <a:t>(3, n = 54) = 15.69, </a:t>
            </a:r>
          </a:p>
          <a:p>
            <a:r>
              <a:rPr lang="en-US" dirty="0"/>
              <a:t>Montessori n = 14 first</a:t>
            </a:r>
            <a:r>
              <a:rPr lang="en-US" baseline="0" dirty="0"/>
              <a:t> graders, 17 second graders, 16 third graders </a:t>
            </a:r>
          </a:p>
          <a:p>
            <a:r>
              <a:rPr lang="en-US" baseline="0" dirty="0"/>
              <a:t>Conventional n = 16 first graders, 16 second graders, 14 third graders</a:t>
            </a:r>
            <a:endParaRPr lang="en-US" dirty="0"/>
          </a:p>
        </p:txBody>
      </p:sp>
      <p:sp>
        <p:nvSpPr>
          <p:cNvPr id="4" name="Slide Number Placeholder 3"/>
          <p:cNvSpPr>
            <a:spLocks noGrp="1"/>
          </p:cNvSpPr>
          <p:nvPr>
            <p:ph type="sldNum" sz="quarter" idx="10"/>
          </p:nvPr>
        </p:nvSpPr>
        <p:spPr/>
        <p:txBody>
          <a:bodyPr/>
          <a:lstStyle/>
          <a:p>
            <a:fld id="{6FB8968E-C4D5-504B-8FCA-2B2E18907BE8}" type="slidenum">
              <a:rPr lang="en-US" smtClean="0"/>
              <a:t>14</a:t>
            </a:fld>
            <a:endParaRPr lang="en-US"/>
          </a:p>
        </p:txBody>
      </p:sp>
    </p:spTree>
    <p:extLst>
      <p:ext uri="{BB962C8B-B14F-4D97-AF65-F5344CB8AC3E}">
        <p14:creationId xmlns:p14="http://schemas.microsoft.com/office/powerpoint/2010/main" val="11722548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Montessori n = 14 first</a:t>
            </a:r>
            <a:r>
              <a:rPr lang="en-US" baseline="0" dirty="0"/>
              <a:t> graders, 17 second graders, 16 third graders </a:t>
            </a:r>
          </a:p>
          <a:p>
            <a:r>
              <a:rPr lang="en-US" baseline="0"/>
              <a:t>Conventional n = 16 first graders, 16 second graders, 14 third graders</a:t>
            </a:r>
          </a:p>
          <a:p>
            <a:r>
              <a:rPr lang="en-US" baseline="0"/>
              <a:t>Suggests M Children not suffering even though do not see problems in thuis format</a:t>
            </a:r>
            <a:endParaRPr lang="en-US"/>
          </a:p>
          <a:p>
            <a:endParaRPr lang="en-US"/>
          </a:p>
        </p:txBody>
      </p:sp>
      <p:sp>
        <p:nvSpPr>
          <p:cNvPr id="4" name="Slide Number Placeholder 3"/>
          <p:cNvSpPr>
            <a:spLocks noGrp="1"/>
          </p:cNvSpPr>
          <p:nvPr>
            <p:ph type="sldNum" sz="quarter" idx="10"/>
          </p:nvPr>
        </p:nvSpPr>
        <p:spPr/>
        <p:txBody>
          <a:bodyPr/>
          <a:lstStyle/>
          <a:p>
            <a:fld id="{6FB8968E-C4D5-504B-8FCA-2B2E18907BE8}" type="slidenum">
              <a:rPr lang="en-US" smtClean="0"/>
              <a:t>15</a:t>
            </a:fld>
            <a:endParaRPr lang="en-US"/>
          </a:p>
        </p:txBody>
      </p:sp>
    </p:spTree>
    <p:extLst>
      <p:ext uri="{BB962C8B-B14F-4D97-AF65-F5344CB8AC3E}">
        <p14:creationId xmlns:p14="http://schemas.microsoft.com/office/powerpoint/2010/main" val="255480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sz="1200" dirty="0">
                <a:solidFill>
                  <a:schemeClr val="dk1"/>
                </a:solidFill>
                <a:highlight>
                  <a:srgbClr val="FFFFFF"/>
                </a:highlight>
              </a:rPr>
              <a:t>A&amp;R</a:t>
            </a:r>
          </a:p>
          <a:p>
            <a:pPr marL="457200" lvl="0" indent="-292100" algn="l" rtl="0">
              <a:spcBef>
                <a:spcPts val="0"/>
              </a:spcBef>
              <a:spcAft>
                <a:spcPts val="0"/>
              </a:spcAft>
              <a:buClr>
                <a:schemeClr val="dk1"/>
              </a:buClr>
              <a:buSzPts val="1000"/>
              <a:buChar char="-"/>
            </a:pPr>
            <a:r>
              <a:rPr lang="en-US" sz="1200" dirty="0">
                <a:solidFill>
                  <a:schemeClr val="dk1"/>
                </a:solidFill>
                <a:highlight>
                  <a:srgbClr val="FFFFFF"/>
                </a:highlight>
              </a:rPr>
              <a:t>Parents of children who entered lottery in 1997 and 2003, families where offered $100</a:t>
            </a:r>
          </a:p>
          <a:p>
            <a:pPr marL="457200" lvl="0" indent="-292100" algn="l" rtl="0">
              <a:spcBef>
                <a:spcPts val="0"/>
              </a:spcBef>
              <a:spcAft>
                <a:spcPts val="0"/>
              </a:spcAft>
              <a:buClr>
                <a:schemeClr val="dk1"/>
              </a:buClr>
              <a:buSzPts val="1000"/>
              <a:buChar char="-"/>
            </a:pPr>
            <a:r>
              <a:rPr lang="en-US" sz="1200" dirty="0">
                <a:solidFill>
                  <a:schemeClr val="dk1"/>
                </a:solidFill>
                <a:highlight>
                  <a:srgbClr val="FFFFFF"/>
                </a:highlight>
              </a:rPr>
              <a:t>Study had 53 control and 59 Montessori students. (5 </a:t>
            </a:r>
            <a:r>
              <a:rPr lang="en-US" sz="1200" dirty="0" err="1">
                <a:solidFill>
                  <a:schemeClr val="dk1"/>
                </a:solidFill>
                <a:highlight>
                  <a:srgbClr val="FFFFFF"/>
                </a:highlight>
              </a:rPr>
              <a:t>y.o</a:t>
            </a:r>
            <a:r>
              <a:rPr lang="en-US" sz="1200" dirty="0">
                <a:solidFill>
                  <a:schemeClr val="dk1"/>
                </a:solidFill>
                <a:highlight>
                  <a:srgbClr val="FFFFFF"/>
                </a:highlight>
              </a:rPr>
              <a:t>. : 25 control &amp; 30 Montessori)</a:t>
            </a:r>
          </a:p>
          <a:p>
            <a:pPr marL="0" lvl="0" indent="0" algn="l" rtl="0">
              <a:spcBef>
                <a:spcPts val="0"/>
              </a:spcBef>
              <a:spcAft>
                <a:spcPts val="0"/>
              </a:spcAft>
              <a:buNone/>
            </a:pPr>
            <a:endParaRPr lang="en-US" sz="1200" dirty="0">
              <a:solidFill>
                <a:schemeClr val="dk1"/>
              </a:solidFill>
              <a:highlight>
                <a:srgbClr val="FFFFFF"/>
              </a:highlight>
            </a:endParaRPr>
          </a:p>
          <a:p>
            <a:pPr marL="457200" lvl="0" indent="-292100" algn="l" rtl="0">
              <a:spcBef>
                <a:spcPts val="0"/>
              </a:spcBef>
              <a:spcAft>
                <a:spcPts val="0"/>
              </a:spcAft>
              <a:buClr>
                <a:schemeClr val="dk1"/>
              </a:buClr>
              <a:buSzPts val="1000"/>
              <a:buChar char="-"/>
            </a:pPr>
            <a:r>
              <a:rPr lang="en-US" sz="1200" dirty="0">
                <a:solidFill>
                  <a:schemeClr val="dk1"/>
                </a:solidFill>
                <a:highlight>
                  <a:srgbClr val="FFFFFF"/>
                </a:highlight>
              </a:rPr>
              <a:t>Significant differences favoring Montessori 5-year-olds were found on WJ Applied Problem test. By the end of kindergarten, the Montessori children performed better on standardized tests of math. Elementary school math outcome is not presented. </a:t>
            </a:r>
          </a:p>
          <a:p>
            <a:endParaRPr lang="en-US" dirty="0"/>
          </a:p>
        </p:txBody>
      </p:sp>
      <p:sp>
        <p:nvSpPr>
          <p:cNvPr id="4" name="Slide Number Placeholder 3"/>
          <p:cNvSpPr>
            <a:spLocks noGrp="1"/>
          </p:cNvSpPr>
          <p:nvPr>
            <p:ph type="sldNum" sz="quarter" idx="5"/>
          </p:nvPr>
        </p:nvSpPr>
        <p:spPr/>
        <p:txBody>
          <a:bodyPr/>
          <a:lstStyle/>
          <a:p>
            <a:fld id="{6FB8968E-C4D5-504B-8FCA-2B2E18907BE8}" type="slidenum">
              <a:rPr lang="en-US" smtClean="0"/>
              <a:t>3</a:t>
            </a:fld>
            <a:endParaRPr lang="en-US"/>
          </a:p>
        </p:txBody>
      </p:sp>
    </p:spTree>
    <p:extLst>
      <p:ext uri="{BB962C8B-B14F-4D97-AF65-F5344CB8AC3E}">
        <p14:creationId xmlns:p14="http://schemas.microsoft.com/office/powerpoint/2010/main" val="302408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p:cNvSpPr>
          <p:nvPr>
            <p:ph type="sldImg"/>
          </p:nvPr>
        </p:nvSpPr>
        <p:spPr bwMode="auto">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ea typeface="ＭＳ Ｐゴシック" charset="0"/>
                <a:cs typeface="ＭＳ Ｐゴシック" charset="0"/>
              </a:rPr>
              <a:t>Significant by Kruskal-Wallis nonparametric test but not by anova controlling for age and intertest interval</a:t>
            </a:r>
          </a:p>
        </p:txBody>
      </p:sp>
      <p:sp>
        <p:nvSpPr>
          <p:cNvPr id="63492" name="Slide Number Placeholder 3"/>
          <p:cNvSpPr>
            <a:spLocks noGrp="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E177A3D-4878-3149-80B6-6F196593065F}" type="slidenum">
              <a:rPr lang="en-US" sz="1200">
                <a:latin typeface="Calibri" charset="0"/>
              </a:rPr>
              <a:pPr eaLnBrk="1" hangingPunct="1"/>
              <a:t>4</a:t>
            </a:fld>
            <a:endParaRPr lang="en-US" sz="1200">
              <a:latin typeface="Calibri" charset="0"/>
            </a:endParaRPr>
          </a:p>
        </p:txBody>
      </p:sp>
    </p:spTree>
    <p:extLst>
      <p:ext uri="{BB962C8B-B14F-4D97-AF65-F5344CB8AC3E}">
        <p14:creationId xmlns:p14="http://schemas.microsoft.com/office/powerpoint/2010/main" val="3389128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err="1"/>
              <a:t>Combines Woodcock Johnson III math, reading, and vocabulary n = 141 followed 3 to 6</a:t>
            </a:r>
            <a:endParaRPr lang="en-US" dirty="0"/>
          </a:p>
        </p:txBody>
      </p:sp>
      <p:sp>
        <p:nvSpPr>
          <p:cNvPr id="4" name="Slide Number Placeholder 3"/>
          <p:cNvSpPr>
            <a:spLocks noGrp="1"/>
          </p:cNvSpPr>
          <p:nvPr>
            <p:ph type="sldNum" sz="quarter" idx="10"/>
          </p:nvPr>
        </p:nvSpPr>
        <p:spPr/>
        <p:txBody>
          <a:bodyPr/>
          <a:lstStyle/>
          <a:p>
            <a:fld id="{6D75DE0B-F615-3349-ADDD-E8F604231DE8}" type="slidenum">
              <a:rPr lang="en-US" smtClean="0"/>
              <a:t>5</a:t>
            </a:fld>
            <a:endParaRPr lang="en-US"/>
          </a:p>
        </p:txBody>
      </p:sp>
    </p:spTree>
    <p:extLst>
      <p:ext uri="{BB962C8B-B14F-4D97-AF65-F5344CB8AC3E}">
        <p14:creationId xmlns:p14="http://schemas.microsoft.com/office/powerpoint/2010/main" val="1146904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15000"/>
              </a:lnSpc>
              <a:spcBef>
                <a:spcPts val="0"/>
              </a:spcBef>
              <a:spcAft>
                <a:spcPts val="0"/>
              </a:spcAft>
              <a:buNone/>
            </a:pPr>
            <a:r>
              <a:rPr lang="en-US" dirty="0"/>
              <a:t>3rd grade math assessment scores </a:t>
            </a:r>
          </a:p>
          <a:p>
            <a:pPr marL="0" lvl="0" indent="0" algn="l" rtl="0">
              <a:lnSpc>
                <a:spcPct val="115000"/>
              </a:lnSpc>
              <a:spcBef>
                <a:spcPts val="0"/>
              </a:spcBef>
              <a:spcAft>
                <a:spcPts val="0"/>
              </a:spcAft>
              <a:buNone/>
            </a:pPr>
            <a:r>
              <a:rPr lang="en-US" dirty="0"/>
              <a:t>335 African </a:t>
            </a:r>
            <a:r>
              <a:rPr lang="en-US" dirty="0" err="1"/>
              <a:t>american</a:t>
            </a:r>
            <a:r>
              <a:rPr lang="en-US" dirty="0"/>
              <a:t> students enrolled in three Montessori magnet schools.</a:t>
            </a:r>
          </a:p>
          <a:p>
            <a:pPr marL="0" lvl="0" indent="0" algn="l" rtl="0">
              <a:lnSpc>
                <a:spcPct val="115000"/>
              </a:lnSpc>
              <a:spcBef>
                <a:spcPts val="0"/>
              </a:spcBef>
              <a:spcAft>
                <a:spcPts val="0"/>
              </a:spcAft>
              <a:buClr>
                <a:schemeClr val="dk1"/>
              </a:buClr>
              <a:buSzPts val="1100"/>
              <a:buFont typeface="Arial"/>
              <a:buNone/>
            </a:pPr>
            <a:r>
              <a:rPr lang="en-US" dirty="0"/>
              <a:t>1,348 African American students enrolled in three non-Montessori magnet schools, one of which was a stem school.</a:t>
            </a:r>
          </a:p>
          <a:p>
            <a:pPr marL="0" lvl="0" indent="0" algn="l" rtl="0">
              <a:lnSpc>
                <a:spcPct val="115000"/>
              </a:lnSpc>
              <a:spcBef>
                <a:spcPts val="0"/>
              </a:spcBef>
              <a:spcAft>
                <a:spcPts val="0"/>
              </a:spcAft>
              <a:buClr>
                <a:schemeClr val="dk1"/>
              </a:buClr>
              <a:buSzPts val="1100"/>
              <a:buFont typeface="Arial"/>
              <a:buNone/>
            </a:pPr>
            <a:r>
              <a:rPr lang="en-US" dirty="0"/>
              <a:t>Montessori and the average of the other magnets were all much higher than district averages, as these are Z scores where 0 is the mean</a:t>
            </a:r>
          </a:p>
          <a:p>
            <a:endParaRPr lang="en-US" dirty="0"/>
          </a:p>
        </p:txBody>
      </p:sp>
      <p:sp>
        <p:nvSpPr>
          <p:cNvPr id="4" name="Slide Number Placeholder 3"/>
          <p:cNvSpPr>
            <a:spLocks noGrp="1"/>
          </p:cNvSpPr>
          <p:nvPr>
            <p:ph type="sldNum" sz="quarter" idx="5"/>
          </p:nvPr>
        </p:nvSpPr>
        <p:spPr/>
        <p:txBody>
          <a:bodyPr/>
          <a:lstStyle/>
          <a:p>
            <a:fld id="{6FB8968E-C4D5-504B-8FCA-2B2E18907BE8}" type="slidenum">
              <a:rPr lang="en-US" smtClean="0"/>
              <a:t>6</a:t>
            </a:fld>
            <a:endParaRPr lang="en-US"/>
          </a:p>
        </p:txBody>
      </p:sp>
    </p:spTree>
    <p:extLst>
      <p:ext uri="{BB962C8B-B14F-4D97-AF65-F5344CB8AC3E}">
        <p14:creationId xmlns:p14="http://schemas.microsoft.com/office/powerpoint/2010/main" val="3768901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This involves asking children that you have a certain number of beans, and if you wanted to arrange them in rows of 10, how many rows you’d have</a:t>
            </a:r>
          </a:p>
          <a:p>
            <a:r>
              <a:rPr lang="en-US" dirty="0"/>
              <a:t>*</a:t>
            </a:r>
            <a:r>
              <a:rPr lang="en-US" i="1" dirty="0"/>
              <a:t> χ</a:t>
            </a:r>
            <a:r>
              <a:rPr lang="en-US" i="1" baseline="30000" dirty="0"/>
              <a:t>2</a:t>
            </a:r>
            <a:r>
              <a:rPr lang="en-US" i="1" dirty="0"/>
              <a:t> </a:t>
            </a:r>
            <a:r>
              <a:rPr lang="en-US" dirty="0"/>
              <a:t>(3, n = 93) = 8.23, </a:t>
            </a:r>
          </a:p>
        </p:txBody>
      </p:sp>
      <p:sp>
        <p:nvSpPr>
          <p:cNvPr id="4" name="Slide Number Placeholder 3"/>
          <p:cNvSpPr>
            <a:spLocks noGrp="1"/>
          </p:cNvSpPr>
          <p:nvPr>
            <p:ph type="sldNum" sz="quarter" idx="5"/>
          </p:nvPr>
        </p:nvSpPr>
        <p:spPr/>
        <p:txBody>
          <a:bodyPr/>
          <a:lstStyle/>
          <a:p>
            <a:fld id="{F87796B4-9C62-D845-B1E1-615C7887BFE3}" type="slidenum">
              <a:rPr lang="en-US" smtClean="0"/>
              <a:t>7</a:t>
            </a:fld>
            <a:endParaRPr lang="en-US"/>
          </a:p>
        </p:txBody>
      </p:sp>
    </p:spTree>
    <p:extLst>
      <p:ext uri="{BB962C8B-B14F-4D97-AF65-F5344CB8AC3E}">
        <p14:creationId xmlns:p14="http://schemas.microsoft.com/office/powerpoint/2010/main" val="5085708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 = 1,035 (518 Montessori).</a:t>
            </a:r>
          </a:p>
          <a:p>
            <a:r>
              <a:rPr lang="en-US" dirty="0"/>
              <a:t>Montessori started in 1</a:t>
            </a:r>
            <a:r>
              <a:rPr lang="en-US" baseline="30000" dirty="0"/>
              <a:t>st</a:t>
            </a:r>
            <a:r>
              <a:rPr lang="en-US" dirty="0"/>
              <a:t> grade, so no benefit of 3 to 6 class; but shows it is not just the families when better performance emerged later</a:t>
            </a:r>
          </a:p>
        </p:txBody>
      </p:sp>
      <p:sp>
        <p:nvSpPr>
          <p:cNvPr id="4" name="Slide Number Placeholder 3"/>
          <p:cNvSpPr>
            <a:spLocks noGrp="1"/>
          </p:cNvSpPr>
          <p:nvPr>
            <p:ph type="sldNum" sz="quarter" idx="10"/>
          </p:nvPr>
        </p:nvSpPr>
        <p:spPr/>
        <p:txBody>
          <a:bodyPr/>
          <a:lstStyle/>
          <a:p>
            <a:fld id="{6FB8968E-C4D5-504B-8FCA-2B2E18907BE8}" type="slidenum">
              <a:rPr lang="en-US" smtClean="0"/>
              <a:t>8</a:t>
            </a:fld>
            <a:endParaRPr lang="en-US"/>
          </a:p>
        </p:txBody>
      </p:sp>
    </p:spTree>
    <p:extLst>
      <p:ext uri="{BB962C8B-B14F-4D97-AF65-F5344CB8AC3E}">
        <p14:creationId xmlns:p14="http://schemas.microsoft.com/office/powerpoint/2010/main" val="16354827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 i="1" dirty="0">
                <a:latin typeface="+mn-lt"/>
                <a:ea typeface="Calibri"/>
                <a:cs typeface="Calibri"/>
                <a:sym typeface="Calibri"/>
              </a:rPr>
              <a:t>Grade 4: p</a:t>
            </a:r>
            <a:r>
              <a:rPr lang="en-US" i="1" dirty="0">
                <a:latin typeface="+mn-lt"/>
                <a:ea typeface="Calibri"/>
                <a:cs typeface="Calibri"/>
                <a:sym typeface="Calibri"/>
              </a:rPr>
              <a:t> </a:t>
            </a:r>
            <a:r>
              <a:rPr lang="en" i="1" dirty="0">
                <a:latin typeface="+mn-lt"/>
                <a:ea typeface="Calibri"/>
                <a:cs typeface="Calibri"/>
                <a:sym typeface="Calibri"/>
              </a:rPr>
              <a:t>&lt; 0.008,  Grade 5: p&lt; 0.005. </a:t>
            </a:r>
            <a:endParaRPr lang="en-US" i="1" dirty="0">
              <a:latin typeface="+mn-lt"/>
              <a:ea typeface="Calibri"/>
              <a:cs typeface="Calibri"/>
              <a:sym typeface="Calibri"/>
            </a:endParaRPr>
          </a:p>
          <a:p>
            <a:endParaRPr lang="en-US" i="1" dirty="0">
              <a:latin typeface="+mn-lt"/>
              <a:ea typeface="Calibri"/>
              <a:cs typeface="Calibri"/>
              <a:sym typeface="Calibri"/>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a:t>N = 1,035 (518 Montessori)</a:t>
            </a:r>
          </a:p>
          <a:p>
            <a:endParaRPr lang="en-US" dirty="0"/>
          </a:p>
        </p:txBody>
      </p:sp>
      <p:sp>
        <p:nvSpPr>
          <p:cNvPr id="4" name="Slide Number Placeholder 3"/>
          <p:cNvSpPr>
            <a:spLocks noGrp="1"/>
          </p:cNvSpPr>
          <p:nvPr>
            <p:ph type="sldNum" sz="quarter" idx="10"/>
          </p:nvPr>
        </p:nvSpPr>
        <p:spPr/>
        <p:txBody>
          <a:bodyPr/>
          <a:lstStyle/>
          <a:p>
            <a:fld id="{6FB8968E-C4D5-504B-8FCA-2B2E18907BE8}" type="slidenum">
              <a:rPr lang="en-US" smtClean="0"/>
              <a:t>9</a:t>
            </a:fld>
            <a:endParaRPr lang="en-US"/>
          </a:p>
        </p:txBody>
      </p:sp>
    </p:spTree>
    <p:extLst>
      <p:ext uri="{BB962C8B-B14F-4D97-AF65-F5344CB8AC3E}">
        <p14:creationId xmlns:p14="http://schemas.microsoft.com/office/powerpoint/2010/main" val="2455721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In their study, Mix et al gave the all tests to students who were five years old, and students who were in the second grade. They found no difference across all these tasks for the five year olds on these tasks. Here, we’re showing data only from the older children – the second graders. </a:t>
            </a:r>
          </a:p>
          <a:p>
            <a:r>
              <a:rPr lang="en-IN" dirty="0"/>
              <a:t>These are three subtests on the place value test. Subtest (a) provides students with multi-digit numbers, and asks them to order them in a way that indicates smaller and larger quantities. Numerical interpretation asks children to identify which numbers were spoken by the experimenter, or which number had a certain value (such as seven in the hundreds place). And multidigit calculations were just vertically oriented problems that required carrying. </a:t>
            </a:r>
          </a:p>
          <a:p>
            <a:r>
              <a:rPr lang="en-IN" dirty="0"/>
              <a:t>n</a:t>
            </a:r>
            <a:r>
              <a:rPr lang="en-IN" baseline="0" dirty="0"/>
              <a:t> = 149 Mage = 7;2</a:t>
            </a:r>
            <a:endParaRPr lang="en-US" dirty="0"/>
          </a:p>
        </p:txBody>
      </p:sp>
      <p:sp>
        <p:nvSpPr>
          <p:cNvPr id="4" name="Slide Number Placeholder 3"/>
          <p:cNvSpPr>
            <a:spLocks noGrp="1"/>
          </p:cNvSpPr>
          <p:nvPr>
            <p:ph type="sldNum" sz="quarter" idx="5"/>
          </p:nvPr>
        </p:nvSpPr>
        <p:spPr/>
        <p:txBody>
          <a:bodyPr/>
          <a:lstStyle/>
          <a:p>
            <a:fld id="{F87796B4-9C62-D845-B1E1-615C7887BFE3}" type="slidenum">
              <a:rPr lang="en-US" smtClean="0"/>
              <a:t>10</a:t>
            </a:fld>
            <a:endParaRPr lang="en-US"/>
          </a:p>
        </p:txBody>
      </p:sp>
    </p:spTree>
    <p:extLst>
      <p:ext uri="{BB962C8B-B14F-4D97-AF65-F5344CB8AC3E}">
        <p14:creationId xmlns:p14="http://schemas.microsoft.com/office/powerpoint/2010/main" val="1473313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B6A9E-3040-964C-A3D1-FEA1FDD8FA0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6E81904-D82A-FE4B-892B-1CBE39212A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0C0BEF1-6CAF-CB47-BAC0-9297B8B97C56}"/>
              </a:ext>
            </a:extLst>
          </p:cNvPr>
          <p:cNvSpPr>
            <a:spLocks noGrp="1"/>
          </p:cNvSpPr>
          <p:nvPr>
            <p:ph type="dt" sz="half" idx="10"/>
          </p:nvPr>
        </p:nvSpPr>
        <p:spPr/>
        <p:txBody>
          <a:bodyPr/>
          <a:lstStyle/>
          <a:p>
            <a:fld id="{43DB112B-0D39-8342-8AEE-77FA8C50C0EA}" type="datetimeFigureOut">
              <a:rPr lang="en-US" smtClean="0"/>
              <a:t>1/20/20</a:t>
            </a:fld>
            <a:endParaRPr lang="en-US"/>
          </a:p>
        </p:txBody>
      </p:sp>
      <p:sp>
        <p:nvSpPr>
          <p:cNvPr id="5" name="Footer Placeholder 4">
            <a:extLst>
              <a:ext uri="{FF2B5EF4-FFF2-40B4-BE49-F238E27FC236}">
                <a16:creationId xmlns:a16="http://schemas.microsoft.com/office/drawing/2014/main" id="{185B3D58-99AB-5947-B2D3-D2D7BC9D5B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2F5EF4-132F-7444-8C18-892723B64283}"/>
              </a:ext>
            </a:extLst>
          </p:cNvPr>
          <p:cNvSpPr>
            <a:spLocks noGrp="1"/>
          </p:cNvSpPr>
          <p:nvPr>
            <p:ph type="sldNum" sz="quarter" idx="12"/>
          </p:nvPr>
        </p:nvSpPr>
        <p:spPr/>
        <p:txBody>
          <a:bodyPr/>
          <a:lstStyle/>
          <a:p>
            <a:fld id="{FD9E353F-6A35-3244-8492-1E89A9BA3C6B}" type="slidenum">
              <a:rPr lang="en-US" smtClean="0"/>
              <a:t>‹#›</a:t>
            </a:fld>
            <a:endParaRPr lang="en-US"/>
          </a:p>
        </p:txBody>
      </p:sp>
    </p:spTree>
    <p:extLst>
      <p:ext uri="{BB962C8B-B14F-4D97-AF65-F5344CB8AC3E}">
        <p14:creationId xmlns:p14="http://schemas.microsoft.com/office/powerpoint/2010/main" val="2329326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E56F3-77D6-9C40-95A7-595DF5C1095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2B129A-7DCF-E841-9658-DB2BC06107A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9C4230-8295-F94A-8EEE-F519027A31F9}"/>
              </a:ext>
            </a:extLst>
          </p:cNvPr>
          <p:cNvSpPr>
            <a:spLocks noGrp="1"/>
          </p:cNvSpPr>
          <p:nvPr>
            <p:ph type="dt" sz="half" idx="10"/>
          </p:nvPr>
        </p:nvSpPr>
        <p:spPr/>
        <p:txBody>
          <a:bodyPr/>
          <a:lstStyle/>
          <a:p>
            <a:fld id="{43DB112B-0D39-8342-8AEE-77FA8C50C0EA}" type="datetimeFigureOut">
              <a:rPr lang="en-US" smtClean="0"/>
              <a:t>1/20/20</a:t>
            </a:fld>
            <a:endParaRPr lang="en-US"/>
          </a:p>
        </p:txBody>
      </p:sp>
      <p:sp>
        <p:nvSpPr>
          <p:cNvPr id="5" name="Footer Placeholder 4">
            <a:extLst>
              <a:ext uri="{FF2B5EF4-FFF2-40B4-BE49-F238E27FC236}">
                <a16:creationId xmlns:a16="http://schemas.microsoft.com/office/drawing/2014/main" id="{56F02118-1048-DF42-887E-D78775C383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FDA364-0C3D-4048-8841-BBD051E363FF}"/>
              </a:ext>
            </a:extLst>
          </p:cNvPr>
          <p:cNvSpPr>
            <a:spLocks noGrp="1"/>
          </p:cNvSpPr>
          <p:nvPr>
            <p:ph type="sldNum" sz="quarter" idx="12"/>
          </p:nvPr>
        </p:nvSpPr>
        <p:spPr/>
        <p:txBody>
          <a:bodyPr/>
          <a:lstStyle/>
          <a:p>
            <a:fld id="{FD9E353F-6A35-3244-8492-1E89A9BA3C6B}" type="slidenum">
              <a:rPr lang="en-US" smtClean="0"/>
              <a:t>‹#›</a:t>
            </a:fld>
            <a:endParaRPr lang="en-US"/>
          </a:p>
        </p:txBody>
      </p:sp>
    </p:spTree>
    <p:extLst>
      <p:ext uri="{BB962C8B-B14F-4D97-AF65-F5344CB8AC3E}">
        <p14:creationId xmlns:p14="http://schemas.microsoft.com/office/powerpoint/2010/main" val="1328578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4970E5-8346-C948-A9E1-95EBB6CB59B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F073A2-99C3-0449-88BC-B474C83BF85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AE04F9-2643-8E48-92DA-7C5866C82EA6}"/>
              </a:ext>
            </a:extLst>
          </p:cNvPr>
          <p:cNvSpPr>
            <a:spLocks noGrp="1"/>
          </p:cNvSpPr>
          <p:nvPr>
            <p:ph type="dt" sz="half" idx="10"/>
          </p:nvPr>
        </p:nvSpPr>
        <p:spPr/>
        <p:txBody>
          <a:bodyPr/>
          <a:lstStyle/>
          <a:p>
            <a:fld id="{43DB112B-0D39-8342-8AEE-77FA8C50C0EA}" type="datetimeFigureOut">
              <a:rPr lang="en-US" smtClean="0"/>
              <a:t>1/20/20</a:t>
            </a:fld>
            <a:endParaRPr lang="en-US"/>
          </a:p>
        </p:txBody>
      </p:sp>
      <p:sp>
        <p:nvSpPr>
          <p:cNvPr id="5" name="Footer Placeholder 4">
            <a:extLst>
              <a:ext uri="{FF2B5EF4-FFF2-40B4-BE49-F238E27FC236}">
                <a16:creationId xmlns:a16="http://schemas.microsoft.com/office/drawing/2014/main" id="{F3E4766B-9869-E943-AB3E-2593C7A51C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CFEB83-85F7-7D40-B889-78AB8A84FAF3}"/>
              </a:ext>
            </a:extLst>
          </p:cNvPr>
          <p:cNvSpPr>
            <a:spLocks noGrp="1"/>
          </p:cNvSpPr>
          <p:nvPr>
            <p:ph type="sldNum" sz="quarter" idx="12"/>
          </p:nvPr>
        </p:nvSpPr>
        <p:spPr/>
        <p:txBody>
          <a:bodyPr/>
          <a:lstStyle/>
          <a:p>
            <a:fld id="{FD9E353F-6A35-3244-8492-1E89A9BA3C6B}" type="slidenum">
              <a:rPr lang="en-US" smtClean="0"/>
              <a:t>‹#›</a:t>
            </a:fld>
            <a:endParaRPr lang="en-US"/>
          </a:p>
        </p:txBody>
      </p:sp>
    </p:spTree>
    <p:extLst>
      <p:ext uri="{BB962C8B-B14F-4D97-AF65-F5344CB8AC3E}">
        <p14:creationId xmlns:p14="http://schemas.microsoft.com/office/powerpoint/2010/main" val="3886465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BACE2-5274-F843-B25C-AC7EA30EA2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CB13FB-AE03-B14E-8B51-28005CC975A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CFF86F-DA29-EC47-B204-949ABF0D9589}"/>
              </a:ext>
            </a:extLst>
          </p:cNvPr>
          <p:cNvSpPr>
            <a:spLocks noGrp="1"/>
          </p:cNvSpPr>
          <p:nvPr>
            <p:ph type="dt" sz="half" idx="10"/>
          </p:nvPr>
        </p:nvSpPr>
        <p:spPr/>
        <p:txBody>
          <a:bodyPr/>
          <a:lstStyle/>
          <a:p>
            <a:fld id="{43DB112B-0D39-8342-8AEE-77FA8C50C0EA}" type="datetimeFigureOut">
              <a:rPr lang="en-US" smtClean="0"/>
              <a:t>1/20/20</a:t>
            </a:fld>
            <a:endParaRPr lang="en-US"/>
          </a:p>
        </p:txBody>
      </p:sp>
      <p:sp>
        <p:nvSpPr>
          <p:cNvPr id="5" name="Footer Placeholder 4">
            <a:extLst>
              <a:ext uri="{FF2B5EF4-FFF2-40B4-BE49-F238E27FC236}">
                <a16:creationId xmlns:a16="http://schemas.microsoft.com/office/drawing/2014/main" id="{6EDC56D0-450C-9E49-AACA-4972233899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96F383-4EE2-8048-A942-4DBE74E3B2DE}"/>
              </a:ext>
            </a:extLst>
          </p:cNvPr>
          <p:cNvSpPr>
            <a:spLocks noGrp="1"/>
          </p:cNvSpPr>
          <p:nvPr>
            <p:ph type="sldNum" sz="quarter" idx="12"/>
          </p:nvPr>
        </p:nvSpPr>
        <p:spPr/>
        <p:txBody>
          <a:bodyPr/>
          <a:lstStyle/>
          <a:p>
            <a:fld id="{FD9E353F-6A35-3244-8492-1E89A9BA3C6B}" type="slidenum">
              <a:rPr lang="en-US" smtClean="0"/>
              <a:t>‹#›</a:t>
            </a:fld>
            <a:endParaRPr lang="en-US"/>
          </a:p>
        </p:txBody>
      </p:sp>
    </p:spTree>
    <p:extLst>
      <p:ext uri="{BB962C8B-B14F-4D97-AF65-F5344CB8AC3E}">
        <p14:creationId xmlns:p14="http://schemas.microsoft.com/office/powerpoint/2010/main" val="4118107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86180-2324-3546-9884-2C726C7C766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D027B95-BCA3-FF45-AB3D-C1AFC33446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792FA7A-F9E3-7C4B-A7B5-D5314B7CB26E}"/>
              </a:ext>
            </a:extLst>
          </p:cNvPr>
          <p:cNvSpPr>
            <a:spLocks noGrp="1"/>
          </p:cNvSpPr>
          <p:nvPr>
            <p:ph type="dt" sz="half" idx="10"/>
          </p:nvPr>
        </p:nvSpPr>
        <p:spPr/>
        <p:txBody>
          <a:bodyPr/>
          <a:lstStyle/>
          <a:p>
            <a:fld id="{43DB112B-0D39-8342-8AEE-77FA8C50C0EA}" type="datetimeFigureOut">
              <a:rPr lang="en-US" smtClean="0"/>
              <a:t>1/20/20</a:t>
            </a:fld>
            <a:endParaRPr lang="en-US"/>
          </a:p>
        </p:txBody>
      </p:sp>
      <p:sp>
        <p:nvSpPr>
          <p:cNvPr id="5" name="Footer Placeholder 4">
            <a:extLst>
              <a:ext uri="{FF2B5EF4-FFF2-40B4-BE49-F238E27FC236}">
                <a16:creationId xmlns:a16="http://schemas.microsoft.com/office/drawing/2014/main" id="{DCD243D7-ABA5-B64B-AE2B-51641708EA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A47095-2D1B-D64A-8A2E-3BF4616A80E0}"/>
              </a:ext>
            </a:extLst>
          </p:cNvPr>
          <p:cNvSpPr>
            <a:spLocks noGrp="1"/>
          </p:cNvSpPr>
          <p:nvPr>
            <p:ph type="sldNum" sz="quarter" idx="12"/>
          </p:nvPr>
        </p:nvSpPr>
        <p:spPr/>
        <p:txBody>
          <a:bodyPr/>
          <a:lstStyle/>
          <a:p>
            <a:fld id="{FD9E353F-6A35-3244-8492-1E89A9BA3C6B}" type="slidenum">
              <a:rPr lang="en-US" smtClean="0"/>
              <a:t>‹#›</a:t>
            </a:fld>
            <a:endParaRPr lang="en-US"/>
          </a:p>
        </p:txBody>
      </p:sp>
    </p:spTree>
    <p:extLst>
      <p:ext uri="{BB962C8B-B14F-4D97-AF65-F5344CB8AC3E}">
        <p14:creationId xmlns:p14="http://schemas.microsoft.com/office/powerpoint/2010/main" val="1877356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AFE12-F77C-414E-9AF0-0645B8ED28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F846E6-6F47-8A4E-A06C-9CB82EA1362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F762DC-F165-F244-B27E-C80D71D32FD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8CEBDE-F171-C942-8C93-EB7EE3E23A75}"/>
              </a:ext>
            </a:extLst>
          </p:cNvPr>
          <p:cNvSpPr>
            <a:spLocks noGrp="1"/>
          </p:cNvSpPr>
          <p:nvPr>
            <p:ph type="dt" sz="half" idx="10"/>
          </p:nvPr>
        </p:nvSpPr>
        <p:spPr/>
        <p:txBody>
          <a:bodyPr/>
          <a:lstStyle/>
          <a:p>
            <a:fld id="{43DB112B-0D39-8342-8AEE-77FA8C50C0EA}" type="datetimeFigureOut">
              <a:rPr lang="en-US" smtClean="0"/>
              <a:t>1/20/20</a:t>
            </a:fld>
            <a:endParaRPr lang="en-US"/>
          </a:p>
        </p:txBody>
      </p:sp>
      <p:sp>
        <p:nvSpPr>
          <p:cNvPr id="6" name="Footer Placeholder 5">
            <a:extLst>
              <a:ext uri="{FF2B5EF4-FFF2-40B4-BE49-F238E27FC236}">
                <a16:creationId xmlns:a16="http://schemas.microsoft.com/office/drawing/2014/main" id="{E4AA2D60-E9C4-694E-AED3-21EB5C783B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B4F037-F4A1-9B42-81CC-9C59E1FE0020}"/>
              </a:ext>
            </a:extLst>
          </p:cNvPr>
          <p:cNvSpPr>
            <a:spLocks noGrp="1"/>
          </p:cNvSpPr>
          <p:nvPr>
            <p:ph type="sldNum" sz="quarter" idx="12"/>
          </p:nvPr>
        </p:nvSpPr>
        <p:spPr/>
        <p:txBody>
          <a:bodyPr/>
          <a:lstStyle/>
          <a:p>
            <a:fld id="{FD9E353F-6A35-3244-8492-1E89A9BA3C6B}" type="slidenum">
              <a:rPr lang="en-US" smtClean="0"/>
              <a:t>‹#›</a:t>
            </a:fld>
            <a:endParaRPr lang="en-US"/>
          </a:p>
        </p:txBody>
      </p:sp>
    </p:spTree>
    <p:extLst>
      <p:ext uri="{BB962C8B-B14F-4D97-AF65-F5344CB8AC3E}">
        <p14:creationId xmlns:p14="http://schemas.microsoft.com/office/powerpoint/2010/main" val="1856581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5FB4A-817E-4C45-B0AA-8D35C0E5182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86E05C3-48D1-F842-8277-B67ACFA893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051564F-70C0-854E-A87E-7F4E985F148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B62498-FB46-DA42-925A-EAB0365EFE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BFA7F20-B3A0-7747-8359-4F2CA9193A1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EC4760-3C55-0E44-BA72-B02E2F554B84}"/>
              </a:ext>
            </a:extLst>
          </p:cNvPr>
          <p:cNvSpPr>
            <a:spLocks noGrp="1"/>
          </p:cNvSpPr>
          <p:nvPr>
            <p:ph type="dt" sz="half" idx="10"/>
          </p:nvPr>
        </p:nvSpPr>
        <p:spPr/>
        <p:txBody>
          <a:bodyPr/>
          <a:lstStyle/>
          <a:p>
            <a:fld id="{43DB112B-0D39-8342-8AEE-77FA8C50C0EA}" type="datetimeFigureOut">
              <a:rPr lang="en-US" smtClean="0"/>
              <a:t>1/20/20</a:t>
            </a:fld>
            <a:endParaRPr lang="en-US"/>
          </a:p>
        </p:txBody>
      </p:sp>
      <p:sp>
        <p:nvSpPr>
          <p:cNvPr id="8" name="Footer Placeholder 7">
            <a:extLst>
              <a:ext uri="{FF2B5EF4-FFF2-40B4-BE49-F238E27FC236}">
                <a16:creationId xmlns:a16="http://schemas.microsoft.com/office/drawing/2014/main" id="{9DF334B3-D37A-2641-BE4F-00AAC1DF07F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0A701BC-A08F-C94D-BA0E-6E7CFF138624}"/>
              </a:ext>
            </a:extLst>
          </p:cNvPr>
          <p:cNvSpPr>
            <a:spLocks noGrp="1"/>
          </p:cNvSpPr>
          <p:nvPr>
            <p:ph type="sldNum" sz="quarter" idx="12"/>
          </p:nvPr>
        </p:nvSpPr>
        <p:spPr/>
        <p:txBody>
          <a:bodyPr/>
          <a:lstStyle/>
          <a:p>
            <a:fld id="{FD9E353F-6A35-3244-8492-1E89A9BA3C6B}" type="slidenum">
              <a:rPr lang="en-US" smtClean="0"/>
              <a:t>‹#›</a:t>
            </a:fld>
            <a:endParaRPr lang="en-US"/>
          </a:p>
        </p:txBody>
      </p:sp>
    </p:spTree>
    <p:extLst>
      <p:ext uri="{BB962C8B-B14F-4D97-AF65-F5344CB8AC3E}">
        <p14:creationId xmlns:p14="http://schemas.microsoft.com/office/powerpoint/2010/main" val="3163672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1625E-18C2-9348-BB8E-2EF48D1415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4719724-1C1E-1446-AB47-0868CB2F1244}"/>
              </a:ext>
            </a:extLst>
          </p:cNvPr>
          <p:cNvSpPr>
            <a:spLocks noGrp="1"/>
          </p:cNvSpPr>
          <p:nvPr>
            <p:ph type="dt" sz="half" idx="10"/>
          </p:nvPr>
        </p:nvSpPr>
        <p:spPr/>
        <p:txBody>
          <a:bodyPr/>
          <a:lstStyle/>
          <a:p>
            <a:fld id="{43DB112B-0D39-8342-8AEE-77FA8C50C0EA}" type="datetimeFigureOut">
              <a:rPr lang="en-US" smtClean="0"/>
              <a:t>1/20/20</a:t>
            </a:fld>
            <a:endParaRPr lang="en-US"/>
          </a:p>
        </p:txBody>
      </p:sp>
      <p:sp>
        <p:nvSpPr>
          <p:cNvPr id="4" name="Footer Placeholder 3">
            <a:extLst>
              <a:ext uri="{FF2B5EF4-FFF2-40B4-BE49-F238E27FC236}">
                <a16:creationId xmlns:a16="http://schemas.microsoft.com/office/drawing/2014/main" id="{471C5DB7-DA36-7848-AE37-3DAC1F9029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F8F85A8-AE2D-6548-B11B-9921E4D3F6E0}"/>
              </a:ext>
            </a:extLst>
          </p:cNvPr>
          <p:cNvSpPr>
            <a:spLocks noGrp="1"/>
          </p:cNvSpPr>
          <p:nvPr>
            <p:ph type="sldNum" sz="quarter" idx="12"/>
          </p:nvPr>
        </p:nvSpPr>
        <p:spPr/>
        <p:txBody>
          <a:bodyPr/>
          <a:lstStyle/>
          <a:p>
            <a:fld id="{FD9E353F-6A35-3244-8492-1E89A9BA3C6B}" type="slidenum">
              <a:rPr lang="en-US" smtClean="0"/>
              <a:t>‹#›</a:t>
            </a:fld>
            <a:endParaRPr lang="en-US"/>
          </a:p>
        </p:txBody>
      </p:sp>
    </p:spTree>
    <p:extLst>
      <p:ext uri="{BB962C8B-B14F-4D97-AF65-F5344CB8AC3E}">
        <p14:creationId xmlns:p14="http://schemas.microsoft.com/office/powerpoint/2010/main" val="4111932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287A3F-B12D-9241-BA43-282E7AC0AC3B}"/>
              </a:ext>
            </a:extLst>
          </p:cNvPr>
          <p:cNvSpPr>
            <a:spLocks noGrp="1"/>
          </p:cNvSpPr>
          <p:nvPr>
            <p:ph type="dt" sz="half" idx="10"/>
          </p:nvPr>
        </p:nvSpPr>
        <p:spPr/>
        <p:txBody>
          <a:bodyPr/>
          <a:lstStyle/>
          <a:p>
            <a:fld id="{43DB112B-0D39-8342-8AEE-77FA8C50C0EA}" type="datetimeFigureOut">
              <a:rPr lang="en-US" smtClean="0"/>
              <a:t>1/20/20</a:t>
            </a:fld>
            <a:endParaRPr lang="en-US"/>
          </a:p>
        </p:txBody>
      </p:sp>
      <p:sp>
        <p:nvSpPr>
          <p:cNvPr id="3" name="Footer Placeholder 2">
            <a:extLst>
              <a:ext uri="{FF2B5EF4-FFF2-40B4-BE49-F238E27FC236}">
                <a16:creationId xmlns:a16="http://schemas.microsoft.com/office/drawing/2014/main" id="{28C460AD-1C3F-434E-9369-3DC09FC77D3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8B87AF5-4B5E-D64E-93F6-26B99643FCC1}"/>
              </a:ext>
            </a:extLst>
          </p:cNvPr>
          <p:cNvSpPr>
            <a:spLocks noGrp="1"/>
          </p:cNvSpPr>
          <p:nvPr>
            <p:ph type="sldNum" sz="quarter" idx="12"/>
          </p:nvPr>
        </p:nvSpPr>
        <p:spPr/>
        <p:txBody>
          <a:bodyPr/>
          <a:lstStyle/>
          <a:p>
            <a:fld id="{FD9E353F-6A35-3244-8492-1E89A9BA3C6B}" type="slidenum">
              <a:rPr lang="en-US" smtClean="0"/>
              <a:t>‹#›</a:t>
            </a:fld>
            <a:endParaRPr lang="en-US"/>
          </a:p>
        </p:txBody>
      </p:sp>
    </p:spTree>
    <p:extLst>
      <p:ext uri="{BB962C8B-B14F-4D97-AF65-F5344CB8AC3E}">
        <p14:creationId xmlns:p14="http://schemas.microsoft.com/office/powerpoint/2010/main" val="191577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33BF0-B1F2-D446-A03A-F038B9B61E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654487E-325D-C24C-8223-F1EC6B86C7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236529-DBE3-B941-A63F-C3F6C050B2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5CAB462-9253-2142-B9C3-841CC85A9288}"/>
              </a:ext>
            </a:extLst>
          </p:cNvPr>
          <p:cNvSpPr>
            <a:spLocks noGrp="1"/>
          </p:cNvSpPr>
          <p:nvPr>
            <p:ph type="dt" sz="half" idx="10"/>
          </p:nvPr>
        </p:nvSpPr>
        <p:spPr/>
        <p:txBody>
          <a:bodyPr/>
          <a:lstStyle/>
          <a:p>
            <a:fld id="{43DB112B-0D39-8342-8AEE-77FA8C50C0EA}" type="datetimeFigureOut">
              <a:rPr lang="en-US" smtClean="0"/>
              <a:t>1/20/20</a:t>
            </a:fld>
            <a:endParaRPr lang="en-US"/>
          </a:p>
        </p:txBody>
      </p:sp>
      <p:sp>
        <p:nvSpPr>
          <p:cNvPr id="6" name="Footer Placeholder 5">
            <a:extLst>
              <a:ext uri="{FF2B5EF4-FFF2-40B4-BE49-F238E27FC236}">
                <a16:creationId xmlns:a16="http://schemas.microsoft.com/office/drawing/2014/main" id="{76846696-C520-7045-9C95-413284C04E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0C1C76-2758-4D48-8FB7-473BE6110C5B}"/>
              </a:ext>
            </a:extLst>
          </p:cNvPr>
          <p:cNvSpPr>
            <a:spLocks noGrp="1"/>
          </p:cNvSpPr>
          <p:nvPr>
            <p:ph type="sldNum" sz="quarter" idx="12"/>
          </p:nvPr>
        </p:nvSpPr>
        <p:spPr/>
        <p:txBody>
          <a:bodyPr/>
          <a:lstStyle/>
          <a:p>
            <a:fld id="{FD9E353F-6A35-3244-8492-1E89A9BA3C6B}" type="slidenum">
              <a:rPr lang="en-US" smtClean="0"/>
              <a:t>‹#›</a:t>
            </a:fld>
            <a:endParaRPr lang="en-US"/>
          </a:p>
        </p:txBody>
      </p:sp>
    </p:spTree>
    <p:extLst>
      <p:ext uri="{BB962C8B-B14F-4D97-AF65-F5344CB8AC3E}">
        <p14:creationId xmlns:p14="http://schemas.microsoft.com/office/powerpoint/2010/main" val="38144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9F0E8-F681-FD45-946A-C0161073D9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53612F8-6EDF-7942-8C65-7AA99267D2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9FF108C-BA1D-EF4A-8292-5FAF8E3578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A6C8BB3-8723-ED4D-9113-80E2A8C5319E}"/>
              </a:ext>
            </a:extLst>
          </p:cNvPr>
          <p:cNvSpPr>
            <a:spLocks noGrp="1"/>
          </p:cNvSpPr>
          <p:nvPr>
            <p:ph type="dt" sz="half" idx="10"/>
          </p:nvPr>
        </p:nvSpPr>
        <p:spPr/>
        <p:txBody>
          <a:bodyPr/>
          <a:lstStyle/>
          <a:p>
            <a:fld id="{43DB112B-0D39-8342-8AEE-77FA8C50C0EA}" type="datetimeFigureOut">
              <a:rPr lang="en-US" smtClean="0"/>
              <a:t>1/20/20</a:t>
            </a:fld>
            <a:endParaRPr lang="en-US"/>
          </a:p>
        </p:txBody>
      </p:sp>
      <p:sp>
        <p:nvSpPr>
          <p:cNvPr id="6" name="Footer Placeholder 5">
            <a:extLst>
              <a:ext uri="{FF2B5EF4-FFF2-40B4-BE49-F238E27FC236}">
                <a16:creationId xmlns:a16="http://schemas.microsoft.com/office/drawing/2014/main" id="{815CF6C4-A8AE-D74F-A37F-30FD0E57AE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0F4BCC-A8F3-B546-8652-2882BEC9C325}"/>
              </a:ext>
            </a:extLst>
          </p:cNvPr>
          <p:cNvSpPr>
            <a:spLocks noGrp="1"/>
          </p:cNvSpPr>
          <p:nvPr>
            <p:ph type="sldNum" sz="quarter" idx="12"/>
          </p:nvPr>
        </p:nvSpPr>
        <p:spPr/>
        <p:txBody>
          <a:bodyPr/>
          <a:lstStyle/>
          <a:p>
            <a:fld id="{FD9E353F-6A35-3244-8492-1E89A9BA3C6B}" type="slidenum">
              <a:rPr lang="en-US" smtClean="0"/>
              <a:t>‹#›</a:t>
            </a:fld>
            <a:endParaRPr lang="en-US"/>
          </a:p>
        </p:txBody>
      </p:sp>
    </p:spTree>
    <p:extLst>
      <p:ext uri="{BB962C8B-B14F-4D97-AF65-F5344CB8AC3E}">
        <p14:creationId xmlns:p14="http://schemas.microsoft.com/office/powerpoint/2010/main" val="1236866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FA8AF4-6EC2-DE45-9147-983BE323F7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186452-6A9A-A94C-A810-6AE0CE6969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D5B691-0B8E-6240-A197-D26FCB676D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DB112B-0D39-8342-8AEE-77FA8C50C0EA}" type="datetimeFigureOut">
              <a:rPr lang="en-US" smtClean="0"/>
              <a:t>1/20/20</a:t>
            </a:fld>
            <a:endParaRPr lang="en-US"/>
          </a:p>
        </p:txBody>
      </p:sp>
      <p:sp>
        <p:nvSpPr>
          <p:cNvPr id="5" name="Footer Placeholder 4">
            <a:extLst>
              <a:ext uri="{FF2B5EF4-FFF2-40B4-BE49-F238E27FC236}">
                <a16:creationId xmlns:a16="http://schemas.microsoft.com/office/drawing/2014/main" id="{2EEC5A12-4424-7746-B5B6-18BFCAD35F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96BBB8D-CFD3-3D4A-9889-7E14CED227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9E353F-6A35-3244-8492-1E89A9BA3C6B}" type="slidenum">
              <a:rPr lang="en-US" smtClean="0"/>
              <a:t>‹#›</a:t>
            </a:fld>
            <a:endParaRPr lang="en-US"/>
          </a:p>
        </p:txBody>
      </p:sp>
    </p:spTree>
    <p:extLst>
      <p:ext uri="{BB962C8B-B14F-4D97-AF65-F5344CB8AC3E}">
        <p14:creationId xmlns:p14="http://schemas.microsoft.com/office/powerpoint/2010/main" val="381643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90EC3-A041-8F4B-AEAE-AFA467A42FE7}"/>
              </a:ext>
            </a:extLst>
          </p:cNvPr>
          <p:cNvSpPr>
            <a:spLocks noGrp="1"/>
          </p:cNvSpPr>
          <p:nvPr>
            <p:ph type="title"/>
          </p:nvPr>
        </p:nvSpPr>
        <p:spPr/>
        <p:txBody>
          <a:bodyPr/>
          <a:lstStyle/>
          <a:p>
            <a:r>
              <a:rPr lang="en-US"/>
              <a:t>Montessori-science.org</a:t>
            </a:r>
          </a:p>
        </p:txBody>
      </p:sp>
      <p:sp>
        <p:nvSpPr>
          <p:cNvPr id="3" name="Content Placeholder 2">
            <a:extLst>
              <a:ext uri="{FF2B5EF4-FFF2-40B4-BE49-F238E27FC236}">
                <a16:creationId xmlns:a16="http://schemas.microsoft.com/office/drawing/2014/main" id="{07E9B5C6-AE5F-A449-BA9F-DB670536800C}"/>
              </a:ext>
            </a:extLst>
          </p:cNvPr>
          <p:cNvSpPr>
            <a:spLocks noGrp="1"/>
          </p:cNvSpPr>
          <p:nvPr>
            <p:ph idx="1"/>
          </p:nvPr>
        </p:nvSpPr>
        <p:spPr/>
        <p:txBody>
          <a:bodyPr/>
          <a:lstStyle/>
          <a:p>
            <a:r>
              <a:rPr lang="en-US"/>
              <a:t>This slide deck shows data from Lillard and others’ studies relevant to Montessori education.</a:t>
            </a:r>
          </a:p>
          <a:p>
            <a:r>
              <a:rPr lang="en-US"/>
              <a:t>It presents the full, unbiased picture of peer-reviewed results we found as of January, 2020</a:t>
            </a:r>
          </a:p>
          <a:p>
            <a:r>
              <a:rPr lang="en-US"/>
              <a:t>Original papers are referenced</a:t>
            </a:r>
          </a:p>
          <a:p>
            <a:r>
              <a:rPr lang="en-US"/>
              <a:t>School administrators, parents, and others should feel free to use these slides in presentations except please ask before presenting at a conference where Lillard will also present (lillard@virginia.edu)</a:t>
            </a:r>
          </a:p>
          <a:p>
            <a:r>
              <a:rPr lang="en-US"/>
              <a:t>Slides were created by UVa students in the Reinventing Eduvation seminarin the fall of 2019 and edited by Allyson Snyder. </a:t>
            </a:r>
          </a:p>
        </p:txBody>
      </p:sp>
    </p:spTree>
    <p:extLst>
      <p:ext uri="{BB962C8B-B14F-4D97-AF65-F5344CB8AC3E}">
        <p14:creationId xmlns:p14="http://schemas.microsoft.com/office/powerpoint/2010/main" val="960880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6E708-F117-4CF4-A690-935DE05D6837}"/>
              </a:ext>
            </a:extLst>
          </p:cNvPr>
          <p:cNvSpPr>
            <a:spLocks noGrp="1"/>
          </p:cNvSpPr>
          <p:nvPr>
            <p:ph type="title"/>
          </p:nvPr>
        </p:nvSpPr>
        <p:spPr/>
        <p:txBody>
          <a:bodyPr>
            <a:normAutofit/>
          </a:bodyPr>
          <a:lstStyle/>
          <a:p>
            <a:r>
              <a:rPr lang="en-IN" dirty="0"/>
              <a:t>Math</a:t>
            </a:r>
            <a:br>
              <a:rPr lang="en-IN" dirty="0"/>
            </a:br>
            <a:r>
              <a:rPr lang="en-IN" sz="4000" dirty="0"/>
              <a:t>Place Value Test</a:t>
            </a:r>
            <a:r>
              <a:rPr lang="en-IN" dirty="0"/>
              <a:t> </a:t>
            </a:r>
            <a:endParaRPr lang="en-US" sz="4000" dirty="0"/>
          </a:p>
        </p:txBody>
      </p:sp>
      <p:graphicFrame>
        <p:nvGraphicFramePr>
          <p:cNvPr id="6" name="Content Placeholder 5">
            <a:extLst>
              <a:ext uri="{FF2B5EF4-FFF2-40B4-BE49-F238E27FC236}">
                <a16:creationId xmlns:a16="http://schemas.microsoft.com/office/drawing/2014/main" id="{4772894A-76A1-4A66-96C6-35AEA88162AB}"/>
              </a:ext>
            </a:extLst>
          </p:cNvPr>
          <p:cNvGraphicFramePr>
            <a:graphicFrameLocks noGrp="1"/>
          </p:cNvGraphicFramePr>
          <p:nvPr>
            <p:ph idx="1"/>
            <p:extLst>
              <p:ext uri="{D42A27DB-BD31-4B8C-83A1-F6EECF244321}">
                <p14:modId xmlns:p14="http://schemas.microsoft.com/office/powerpoint/2010/main" val="2116573487"/>
              </p:ext>
            </p:extLst>
          </p:nvPr>
        </p:nvGraphicFramePr>
        <p:xfrm>
          <a:off x="2278380" y="1836808"/>
          <a:ext cx="7635240" cy="363537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185812B3-31AE-47A9-B0BC-C261790777BC}"/>
              </a:ext>
            </a:extLst>
          </p:cNvPr>
          <p:cNvSpPr txBox="1"/>
          <p:nvPr/>
        </p:nvSpPr>
        <p:spPr>
          <a:xfrm>
            <a:off x="838200" y="5567030"/>
            <a:ext cx="3963906" cy="369332"/>
          </a:xfrm>
          <a:prstGeom prst="rect">
            <a:avLst/>
          </a:prstGeom>
          <a:noFill/>
        </p:spPr>
        <p:txBody>
          <a:bodyPr wrap="none" rtlCol="0">
            <a:spAutoFit/>
          </a:bodyPr>
          <a:lstStyle/>
          <a:p>
            <a:r>
              <a:rPr lang="en-US" dirty="0"/>
              <a:t>*</a:t>
            </a:r>
            <a:r>
              <a:rPr lang="en-US" i="1" dirty="0"/>
              <a:t> p &lt;</a:t>
            </a:r>
            <a:r>
              <a:rPr lang="en-US" dirty="0"/>
              <a:t> .05. Bars show standard deviation.</a:t>
            </a:r>
          </a:p>
        </p:txBody>
      </p:sp>
      <p:sp>
        <p:nvSpPr>
          <p:cNvPr id="8" name="TextBox 7">
            <a:extLst>
              <a:ext uri="{FF2B5EF4-FFF2-40B4-BE49-F238E27FC236}">
                <a16:creationId xmlns:a16="http://schemas.microsoft.com/office/drawing/2014/main" id="{9029AE24-FC97-4837-86A1-DC06C8045442}"/>
              </a:ext>
            </a:extLst>
          </p:cNvPr>
          <p:cNvSpPr txBox="1"/>
          <p:nvPr/>
        </p:nvSpPr>
        <p:spPr>
          <a:xfrm>
            <a:off x="838200" y="5991433"/>
            <a:ext cx="11677023" cy="646331"/>
          </a:xfrm>
          <a:prstGeom prst="rect">
            <a:avLst/>
          </a:prstGeom>
          <a:noFill/>
        </p:spPr>
        <p:txBody>
          <a:bodyPr wrap="square" rtlCol="0">
            <a:spAutoFit/>
          </a:bodyPr>
          <a:lstStyle/>
          <a:p>
            <a:r>
              <a:rPr lang="en-US" dirty="0"/>
              <a:t>Mix, K.S., Smith, L.B.,  Stockton, J.D., Cheng, Y. &amp; </a:t>
            </a:r>
            <a:r>
              <a:rPr lang="en-US" dirty="0" err="1"/>
              <a:t>Barterian</a:t>
            </a:r>
            <a:r>
              <a:rPr lang="en-US" dirty="0"/>
              <a:t>, J.A. (2017). Grounding the symbols for place value: evidence from training and long-term exposure to Base-10 models. </a:t>
            </a:r>
            <a:r>
              <a:rPr lang="en-US" i="1" dirty="0"/>
              <a:t>Journal of Cognition and Development, 18(1):</a:t>
            </a:r>
            <a:r>
              <a:rPr lang="en-US" dirty="0"/>
              <a:t> 129-151.</a:t>
            </a:r>
          </a:p>
        </p:txBody>
      </p:sp>
      <p:cxnSp>
        <p:nvCxnSpPr>
          <p:cNvPr id="10" name="Straight Connector 9">
            <a:extLst>
              <a:ext uri="{FF2B5EF4-FFF2-40B4-BE49-F238E27FC236}">
                <a16:creationId xmlns:a16="http://schemas.microsoft.com/office/drawing/2014/main" id="{090CD33B-696B-40F4-B871-E250BBE7C0F8}"/>
              </a:ext>
            </a:extLst>
          </p:cNvPr>
          <p:cNvCxnSpPr>
            <a:cxnSpLocks/>
          </p:cNvCxnSpPr>
          <p:nvPr/>
        </p:nvCxnSpPr>
        <p:spPr>
          <a:xfrm>
            <a:off x="3264978" y="2547620"/>
            <a:ext cx="1117600" cy="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a:extLst>
              <a:ext uri="{FF2B5EF4-FFF2-40B4-BE49-F238E27FC236}">
                <a16:creationId xmlns:a16="http://schemas.microsoft.com/office/drawing/2014/main" id="{95F537C0-DC0E-43B5-AF9D-6475214C9BAD}"/>
              </a:ext>
            </a:extLst>
          </p:cNvPr>
          <p:cNvCxnSpPr>
            <a:cxnSpLocks/>
          </p:cNvCxnSpPr>
          <p:nvPr/>
        </p:nvCxnSpPr>
        <p:spPr>
          <a:xfrm>
            <a:off x="5016304" y="2897554"/>
            <a:ext cx="1168400" cy="0"/>
          </a:xfrm>
          <a:prstGeom prst="line">
            <a:avLst/>
          </a:prstGeom>
        </p:spPr>
        <p:style>
          <a:lnRef idx="1">
            <a:schemeClr val="dk1"/>
          </a:lnRef>
          <a:fillRef idx="0">
            <a:schemeClr val="dk1"/>
          </a:fillRef>
          <a:effectRef idx="0">
            <a:schemeClr val="dk1"/>
          </a:effectRef>
          <a:fontRef idx="minor">
            <a:schemeClr val="tx1"/>
          </a:fontRef>
        </p:style>
      </p:cxnSp>
      <p:sp>
        <p:nvSpPr>
          <p:cNvPr id="3" name="TextBox 2"/>
          <p:cNvSpPr txBox="1"/>
          <p:nvPr/>
        </p:nvSpPr>
        <p:spPr>
          <a:xfrm>
            <a:off x="3667761" y="2219540"/>
            <a:ext cx="300082" cy="369332"/>
          </a:xfrm>
          <a:prstGeom prst="rect">
            <a:avLst/>
          </a:prstGeom>
          <a:noFill/>
        </p:spPr>
        <p:txBody>
          <a:bodyPr wrap="none" rtlCol="0">
            <a:spAutoFit/>
          </a:bodyPr>
          <a:lstStyle/>
          <a:p>
            <a:r>
              <a:rPr lang="en-US"/>
              <a:t>*</a:t>
            </a:r>
          </a:p>
        </p:txBody>
      </p:sp>
      <p:sp>
        <p:nvSpPr>
          <p:cNvPr id="11" name="TextBox 10"/>
          <p:cNvSpPr txBox="1"/>
          <p:nvPr/>
        </p:nvSpPr>
        <p:spPr>
          <a:xfrm>
            <a:off x="5397168" y="2588872"/>
            <a:ext cx="300082" cy="369332"/>
          </a:xfrm>
          <a:prstGeom prst="rect">
            <a:avLst/>
          </a:prstGeom>
          <a:noFill/>
        </p:spPr>
        <p:txBody>
          <a:bodyPr wrap="none" rtlCol="0">
            <a:spAutoFit/>
          </a:bodyPr>
          <a:lstStyle/>
          <a:p>
            <a:r>
              <a:rPr lang="en-US"/>
              <a:t>*</a:t>
            </a:r>
          </a:p>
        </p:txBody>
      </p:sp>
    </p:spTree>
    <p:extLst>
      <p:ext uri="{BB962C8B-B14F-4D97-AF65-F5344CB8AC3E}">
        <p14:creationId xmlns:p14="http://schemas.microsoft.com/office/powerpoint/2010/main" val="1795684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440F7-5590-4109-B8AD-4F86141BF493}"/>
              </a:ext>
            </a:extLst>
          </p:cNvPr>
          <p:cNvSpPr>
            <a:spLocks noGrp="1"/>
          </p:cNvSpPr>
          <p:nvPr>
            <p:ph type="title"/>
          </p:nvPr>
        </p:nvSpPr>
        <p:spPr/>
        <p:txBody>
          <a:bodyPr/>
          <a:lstStyle/>
          <a:p>
            <a:r>
              <a:rPr lang="en-IN" dirty="0"/>
              <a:t>Math </a:t>
            </a:r>
            <a:br>
              <a:rPr lang="en-IN" dirty="0"/>
            </a:br>
            <a:r>
              <a:rPr lang="en-IN" dirty="0"/>
              <a:t>Place Value</a:t>
            </a:r>
            <a:br>
              <a:rPr lang="en-IN" sz="4000" dirty="0"/>
            </a:br>
            <a:r>
              <a:rPr lang="en-IN" sz="2800" dirty="0"/>
              <a:t>The School Sale Problem (</a:t>
            </a:r>
            <a:r>
              <a:rPr lang="en-IN" sz="2800" dirty="0" err="1"/>
              <a:t>Bednarz</a:t>
            </a:r>
            <a:r>
              <a:rPr lang="en-IN" sz="2800" dirty="0"/>
              <a:t> &amp; Janvier, 1982)</a:t>
            </a:r>
            <a:endParaRPr lang="en-US" sz="2800" dirty="0"/>
          </a:p>
        </p:txBody>
      </p:sp>
      <p:graphicFrame>
        <p:nvGraphicFramePr>
          <p:cNvPr id="12" name="Content Placeholder 11">
            <a:extLst>
              <a:ext uri="{FF2B5EF4-FFF2-40B4-BE49-F238E27FC236}">
                <a16:creationId xmlns:a16="http://schemas.microsoft.com/office/drawing/2014/main" id="{756862AC-FCDE-4700-8455-2087CE6DBF94}"/>
              </a:ext>
            </a:extLst>
          </p:cNvPr>
          <p:cNvGraphicFramePr>
            <a:graphicFrameLocks noGrp="1"/>
          </p:cNvGraphicFramePr>
          <p:nvPr>
            <p:ph idx="1"/>
          </p:nvPr>
        </p:nvGraphicFramePr>
        <p:xfrm>
          <a:off x="838200" y="1825626"/>
          <a:ext cx="10325100" cy="3665677"/>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a:extLst>
              <a:ext uri="{FF2B5EF4-FFF2-40B4-BE49-F238E27FC236}">
                <a16:creationId xmlns:a16="http://schemas.microsoft.com/office/drawing/2014/main" id="{C5A77ED6-CCD2-447C-91DB-DC721D62A778}"/>
              </a:ext>
            </a:extLst>
          </p:cNvPr>
          <p:cNvSpPr txBox="1"/>
          <p:nvPr/>
        </p:nvSpPr>
        <p:spPr>
          <a:xfrm>
            <a:off x="838200" y="5661878"/>
            <a:ext cx="2491388" cy="369332"/>
          </a:xfrm>
          <a:prstGeom prst="rect">
            <a:avLst/>
          </a:prstGeom>
          <a:noFill/>
        </p:spPr>
        <p:txBody>
          <a:bodyPr wrap="none" rtlCol="0">
            <a:spAutoFit/>
          </a:bodyPr>
          <a:lstStyle/>
          <a:p>
            <a:r>
              <a:rPr lang="en-US" dirty="0"/>
              <a:t>*</a:t>
            </a:r>
            <a:r>
              <a:rPr lang="en-US" i="1" dirty="0"/>
              <a:t> F </a:t>
            </a:r>
            <a:r>
              <a:rPr lang="en-US" dirty="0"/>
              <a:t>(1,63) = 4.66, </a:t>
            </a:r>
            <a:r>
              <a:rPr lang="en-US" i="1" dirty="0"/>
              <a:t>p =</a:t>
            </a:r>
            <a:r>
              <a:rPr lang="en-US" dirty="0"/>
              <a:t> .04.</a:t>
            </a:r>
          </a:p>
        </p:txBody>
      </p:sp>
      <p:sp>
        <p:nvSpPr>
          <p:cNvPr id="14" name="TextBox 13">
            <a:extLst>
              <a:ext uri="{FF2B5EF4-FFF2-40B4-BE49-F238E27FC236}">
                <a16:creationId xmlns:a16="http://schemas.microsoft.com/office/drawing/2014/main" id="{10BA5513-0D4E-434C-A1C9-82A45C3F58A4}"/>
              </a:ext>
            </a:extLst>
          </p:cNvPr>
          <p:cNvSpPr txBox="1"/>
          <p:nvPr/>
        </p:nvSpPr>
        <p:spPr>
          <a:xfrm>
            <a:off x="838201" y="6053506"/>
            <a:ext cx="11353800" cy="646331"/>
          </a:xfrm>
          <a:prstGeom prst="rect">
            <a:avLst/>
          </a:prstGeom>
          <a:noFill/>
        </p:spPr>
        <p:txBody>
          <a:bodyPr wrap="square" rtlCol="0">
            <a:spAutoFit/>
          </a:bodyPr>
          <a:lstStyle/>
          <a:p>
            <a:r>
              <a:rPr lang="en-US" dirty="0"/>
              <a:t>Mix, K.S., Smith, L.B.,  Stockton, J.D., Cheng, Y. &amp; </a:t>
            </a:r>
            <a:r>
              <a:rPr lang="en-US" dirty="0" err="1"/>
              <a:t>Barterian</a:t>
            </a:r>
            <a:r>
              <a:rPr lang="en-US" dirty="0"/>
              <a:t>, J.A. (2017). Grounding the symbols for place value: evidence from training and long-term exposure to Base-10 models. </a:t>
            </a:r>
            <a:r>
              <a:rPr lang="en-US" i="1" dirty="0"/>
              <a:t>Journal of Cognition and Development, 18(1)</a:t>
            </a:r>
            <a:r>
              <a:rPr lang="en-US" dirty="0"/>
              <a:t>, 129-151.</a:t>
            </a:r>
          </a:p>
        </p:txBody>
      </p:sp>
      <p:cxnSp>
        <p:nvCxnSpPr>
          <p:cNvPr id="16" name="Straight Connector 15">
            <a:extLst>
              <a:ext uri="{FF2B5EF4-FFF2-40B4-BE49-F238E27FC236}">
                <a16:creationId xmlns:a16="http://schemas.microsoft.com/office/drawing/2014/main" id="{7A950B5C-9A28-444C-A633-BCC39FBD42CC}"/>
              </a:ext>
            </a:extLst>
          </p:cNvPr>
          <p:cNvCxnSpPr>
            <a:cxnSpLocks/>
          </p:cNvCxnSpPr>
          <p:nvPr/>
        </p:nvCxnSpPr>
        <p:spPr>
          <a:xfrm>
            <a:off x="3937000" y="2032000"/>
            <a:ext cx="3048000" cy="0"/>
          </a:xfrm>
          <a:prstGeom prst="line">
            <a:avLst/>
          </a:prstGeom>
        </p:spPr>
        <p:style>
          <a:lnRef idx="1">
            <a:schemeClr val="dk1"/>
          </a:lnRef>
          <a:fillRef idx="0">
            <a:schemeClr val="dk1"/>
          </a:fillRef>
          <a:effectRef idx="0">
            <a:schemeClr val="dk1"/>
          </a:effectRef>
          <a:fontRef idx="minor">
            <a:schemeClr val="tx1"/>
          </a:fontRef>
        </p:style>
      </p:cxnSp>
      <p:sp>
        <p:nvSpPr>
          <p:cNvPr id="17" name="TextBox 16">
            <a:extLst>
              <a:ext uri="{FF2B5EF4-FFF2-40B4-BE49-F238E27FC236}">
                <a16:creationId xmlns:a16="http://schemas.microsoft.com/office/drawing/2014/main" id="{12C08877-1F93-4115-850C-9886983C3018}"/>
              </a:ext>
            </a:extLst>
          </p:cNvPr>
          <p:cNvSpPr txBox="1"/>
          <p:nvPr/>
        </p:nvSpPr>
        <p:spPr>
          <a:xfrm>
            <a:off x="5321300" y="1876426"/>
            <a:ext cx="266700" cy="477054"/>
          </a:xfrm>
          <a:prstGeom prst="rect">
            <a:avLst/>
          </a:prstGeom>
          <a:solidFill>
            <a:schemeClr val="bg1"/>
          </a:solidFill>
        </p:spPr>
        <p:txBody>
          <a:bodyPr wrap="square" rtlCol="0">
            <a:spAutoFit/>
          </a:bodyPr>
          <a:lstStyle/>
          <a:p>
            <a:pPr algn="ctr"/>
            <a:r>
              <a:rPr lang="en-IN" sz="2500" dirty="0"/>
              <a:t>*</a:t>
            </a:r>
            <a:endParaRPr lang="en-US" sz="2500" dirty="0"/>
          </a:p>
        </p:txBody>
      </p:sp>
    </p:spTree>
    <p:extLst>
      <p:ext uri="{BB962C8B-B14F-4D97-AF65-F5344CB8AC3E}">
        <p14:creationId xmlns:p14="http://schemas.microsoft.com/office/powerpoint/2010/main" val="1807800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9AF42-7DA2-472F-9112-C557DBCBDAC3}"/>
              </a:ext>
            </a:extLst>
          </p:cNvPr>
          <p:cNvSpPr>
            <a:spLocks noGrp="1"/>
          </p:cNvSpPr>
          <p:nvPr>
            <p:ph type="title"/>
          </p:nvPr>
        </p:nvSpPr>
        <p:spPr>
          <a:xfrm>
            <a:off x="838200" y="344286"/>
            <a:ext cx="10797791" cy="1325563"/>
          </a:xfrm>
        </p:spPr>
        <p:txBody>
          <a:bodyPr>
            <a:normAutofit/>
          </a:bodyPr>
          <a:lstStyle/>
          <a:p>
            <a:r>
              <a:rPr lang="en-IN" dirty="0"/>
              <a:t>Math</a:t>
            </a:r>
            <a:br>
              <a:rPr lang="en-IN" dirty="0"/>
            </a:br>
            <a:r>
              <a:rPr lang="en-IN" sz="3600" dirty="0"/>
              <a:t>Number Line Estimation (Siegler &amp; Booth, 2004)</a:t>
            </a:r>
            <a:endParaRPr lang="en-US" sz="3600" dirty="0"/>
          </a:p>
        </p:txBody>
      </p:sp>
      <p:graphicFrame>
        <p:nvGraphicFramePr>
          <p:cNvPr id="6" name="Content Placeholder 5">
            <a:extLst>
              <a:ext uri="{FF2B5EF4-FFF2-40B4-BE49-F238E27FC236}">
                <a16:creationId xmlns:a16="http://schemas.microsoft.com/office/drawing/2014/main" id="{F78AD890-B2B0-4CA5-A36B-837600110744}"/>
              </a:ext>
            </a:extLst>
          </p:cNvPr>
          <p:cNvGraphicFramePr>
            <a:graphicFrameLocks noGrp="1"/>
          </p:cNvGraphicFramePr>
          <p:nvPr>
            <p:ph idx="1"/>
            <p:extLst>
              <p:ext uri="{D42A27DB-BD31-4B8C-83A1-F6EECF244321}">
                <p14:modId xmlns:p14="http://schemas.microsoft.com/office/powerpoint/2010/main" val="607987767"/>
              </p:ext>
            </p:extLst>
          </p:nvPr>
        </p:nvGraphicFramePr>
        <p:xfrm>
          <a:off x="838200" y="1700848"/>
          <a:ext cx="10515600" cy="373697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344E526B-F3FC-4BDE-BFA7-8C3117A8F99B}"/>
              </a:ext>
            </a:extLst>
          </p:cNvPr>
          <p:cNvSpPr txBox="1"/>
          <p:nvPr/>
        </p:nvSpPr>
        <p:spPr>
          <a:xfrm>
            <a:off x="838200" y="5622399"/>
            <a:ext cx="6352701" cy="369332"/>
          </a:xfrm>
          <a:prstGeom prst="rect">
            <a:avLst/>
          </a:prstGeom>
          <a:noFill/>
        </p:spPr>
        <p:txBody>
          <a:bodyPr wrap="none" rtlCol="0">
            <a:spAutoFit/>
          </a:bodyPr>
          <a:lstStyle/>
          <a:p>
            <a:r>
              <a:rPr lang="en-US" dirty="0"/>
              <a:t>No significant effect of school type. Bars show standard deviation.</a:t>
            </a:r>
          </a:p>
        </p:txBody>
      </p:sp>
      <p:sp>
        <p:nvSpPr>
          <p:cNvPr id="8" name="TextBox 7">
            <a:extLst>
              <a:ext uri="{FF2B5EF4-FFF2-40B4-BE49-F238E27FC236}">
                <a16:creationId xmlns:a16="http://schemas.microsoft.com/office/drawing/2014/main" id="{3FC2C275-5889-42F9-8F77-41E3561D8424}"/>
              </a:ext>
            </a:extLst>
          </p:cNvPr>
          <p:cNvSpPr txBox="1"/>
          <p:nvPr/>
        </p:nvSpPr>
        <p:spPr>
          <a:xfrm>
            <a:off x="838200" y="6053729"/>
            <a:ext cx="11677023" cy="646331"/>
          </a:xfrm>
          <a:prstGeom prst="rect">
            <a:avLst/>
          </a:prstGeom>
          <a:noFill/>
        </p:spPr>
        <p:txBody>
          <a:bodyPr wrap="square" rtlCol="0">
            <a:spAutoFit/>
          </a:bodyPr>
          <a:lstStyle/>
          <a:p>
            <a:r>
              <a:rPr lang="en-US" dirty="0"/>
              <a:t>Mix, K.S., Smith, L.B.,  Stockton, J.D., Cheng, Y. &amp; </a:t>
            </a:r>
            <a:r>
              <a:rPr lang="en-US" dirty="0" err="1"/>
              <a:t>Barterian</a:t>
            </a:r>
            <a:r>
              <a:rPr lang="en-US" dirty="0"/>
              <a:t>, J.A. (2017). Grounding the symbols for place value: evidence from training and long-term exposure to Base-10 models. </a:t>
            </a:r>
            <a:r>
              <a:rPr lang="en-US" i="1" dirty="0"/>
              <a:t>Journal of Cognition and Development, 18(1):</a:t>
            </a:r>
            <a:r>
              <a:rPr lang="en-US" dirty="0"/>
              <a:t> 129-151</a:t>
            </a:r>
          </a:p>
        </p:txBody>
      </p:sp>
    </p:spTree>
    <p:extLst>
      <p:ext uri="{BB962C8B-B14F-4D97-AF65-F5344CB8AC3E}">
        <p14:creationId xmlns:p14="http://schemas.microsoft.com/office/powerpoint/2010/main" val="1752510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8A242-5093-4286-A5BE-938F37A62B64}"/>
              </a:ext>
            </a:extLst>
          </p:cNvPr>
          <p:cNvSpPr>
            <a:spLocks noGrp="1"/>
          </p:cNvSpPr>
          <p:nvPr>
            <p:ph type="title"/>
          </p:nvPr>
        </p:nvSpPr>
        <p:spPr>
          <a:xfrm>
            <a:off x="838200" y="222117"/>
            <a:ext cx="10515600" cy="1325563"/>
          </a:xfrm>
        </p:spPr>
        <p:txBody>
          <a:bodyPr>
            <a:normAutofit/>
          </a:bodyPr>
          <a:lstStyle/>
          <a:p>
            <a:r>
              <a:rPr lang="en-IN" dirty="0"/>
              <a:t>Math</a:t>
            </a:r>
            <a:br>
              <a:rPr lang="en-IN" dirty="0"/>
            </a:br>
            <a:r>
              <a:rPr lang="en-IN" dirty="0"/>
              <a:t>Problem solving</a:t>
            </a:r>
            <a:r>
              <a:rPr lang="en-IN" sz="4000" dirty="0"/>
              <a:t>   </a:t>
            </a:r>
            <a:r>
              <a:rPr lang="en-IN" sz="2800" dirty="0"/>
              <a:t>The Flower Task</a:t>
            </a:r>
            <a:endParaRPr lang="en-US" sz="2800" dirty="0"/>
          </a:p>
        </p:txBody>
      </p:sp>
      <p:graphicFrame>
        <p:nvGraphicFramePr>
          <p:cNvPr id="10" name="Content Placeholder 9">
            <a:extLst>
              <a:ext uri="{FF2B5EF4-FFF2-40B4-BE49-F238E27FC236}">
                <a16:creationId xmlns:a16="http://schemas.microsoft.com/office/drawing/2014/main" id="{9739C0D3-D7B9-4659-BF3A-08FAD7E43074}"/>
              </a:ext>
            </a:extLst>
          </p:cNvPr>
          <p:cNvGraphicFramePr>
            <a:graphicFrameLocks noGrp="1"/>
          </p:cNvGraphicFramePr>
          <p:nvPr>
            <p:ph idx="1"/>
            <p:extLst>
              <p:ext uri="{D42A27DB-BD31-4B8C-83A1-F6EECF244321}">
                <p14:modId xmlns:p14="http://schemas.microsoft.com/office/powerpoint/2010/main" val="2143421360"/>
              </p:ext>
            </p:extLst>
          </p:nvPr>
        </p:nvGraphicFramePr>
        <p:xfrm>
          <a:off x="2171700" y="1802228"/>
          <a:ext cx="7848600" cy="3990975"/>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Straight Connector 11">
            <a:extLst>
              <a:ext uri="{FF2B5EF4-FFF2-40B4-BE49-F238E27FC236}">
                <a16:creationId xmlns:a16="http://schemas.microsoft.com/office/drawing/2014/main" id="{62549673-5BF5-4037-B80F-D388D71BCB8B}"/>
              </a:ext>
            </a:extLst>
          </p:cNvPr>
          <p:cNvCxnSpPr/>
          <p:nvPr/>
        </p:nvCxnSpPr>
        <p:spPr>
          <a:xfrm>
            <a:off x="3428654" y="2218732"/>
            <a:ext cx="4216400" cy="0"/>
          </a:xfrm>
          <a:prstGeom prst="line">
            <a:avLst/>
          </a:prstGeom>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1E259BC2-E83A-4A58-97C3-417C902372AA}"/>
              </a:ext>
            </a:extLst>
          </p:cNvPr>
          <p:cNvSpPr txBox="1"/>
          <p:nvPr/>
        </p:nvSpPr>
        <p:spPr>
          <a:xfrm>
            <a:off x="5462292" y="2056777"/>
            <a:ext cx="469900" cy="400110"/>
          </a:xfrm>
          <a:prstGeom prst="rect">
            <a:avLst/>
          </a:prstGeom>
          <a:solidFill>
            <a:schemeClr val="bg1"/>
          </a:solidFill>
        </p:spPr>
        <p:txBody>
          <a:bodyPr wrap="square" rtlCol="0">
            <a:spAutoFit/>
          </a:bodyPr>
          <a:lstStyle/>
          <a:p>
            <a:pPr algn="ctr"/>
            <a:r>
              <a:rPr lang="en-IN" sz="2000" dirty="0"/>
              <a:t>*</a:t>
            </a:r>
            <a:endParaRPr lang="en-US" sz="2000" dirty="0"/>
          </a:p>
        </p:txBody>
      </p:sp>
      <p:sp>
        <p:nvSpPr>
          <p:cNvPr id="14" name="TextBox 13">
            <a:extLst>
              <a:ext uri="{FF2B5EF4-FFF2-40B4-BE49-F238E27FC236}">
                <a16:creationId xmlns:a16="http://schemas.microsoft.com/office/drawing/2014/main" id="{C97B1467-EE31-491A-8048-67BF05CA6973}"/>
              </a:ext>
            </a:extLst>
          </p:cNvPr>
          <p:cNvSpPr txBox="1"/>
          <p:nvPr/>
        </p:nvSpPr>
        <p:spPr>
          <a:xfrm>
            <a:off x="1255643" y="5678419"/>
            <a:ext cx="5722849" cy="369332"/>
          </a:xfrm>
          <a:prstGeom prst="rect">
            <a:avLst/>
          </a:prstGeom>
          <a:noFill/>
        </p:spPr>
        <p:txBody>
          <a:bodyPr wrap="none" rtlCol="0">
            <a:spAutoFit/>
          </a:bodyPr>
          <a:lstStyle/>
          <a:p>
            <a:r>
              <a:rPr lang="en-US" dirty="0"/>
              <a:t>*</a:t>
            </a:r>
            <a:r>
              <a:rPr lang="en-US" i="1" dirty="0"/>
              <a:t> p</a:t>
            </a:r>
            <a:r>
              <a:rPr lang="en-US" dirty="0"/>
              <a:t> &lt; 0.025. Level 1 reflects highest level of understanding.</a:t>
            </a:r>
          </a:p>
        </p:txBody>
      </p:sp>
      <p:sp>
        <p:nvSpPr>
          <p:cNvPr id="15" name="TextBox 14">
            <a:extLst>
              <a:ext uri="{FF2B5EF4-FFF2-40B4-BE49-F238E27FC236}">
                <a16:creationId xmlns:a16="http://schemas.microsoft.com/office/drawing/2014/main" id="{F2AEEB25-A56D-4085-A3DE-A6C4E97E8B48}"/>
              </a:ext>
            </a:extLst>
          </p:cNvPr>
          <p:cNvSpPr txBox="1"/>
          <p:nvPr/>
        </p:nvSpPr>
        <p:spPr>
          <a:xfrm>
            <a:off x="838200" y="6047752"/>
            <a:ext cx="10606873" cy="646331"/>
          </a:xfrm>
          <a:prstGeom prst="rect">
            <a:avLst/>
          </a:prstGeom>
          <a:noFill/>
        </p:spPr>
        <p:txBody>
          <a:bodyPr wrap="square" rtlCol="0">
            <a:spAutoFit/>
          </a:bodyPr>
          <a:lstStyle/>
          <a:p>
            <a:r>
              <a:rPr lang="en-US" dirty="0"/>
              <a:t>Reed, M. K. (2008). Comparison of the place value understanding of Montessori elementary students. </a:t>
            </a:r>
            <a:r>
              <a:rPr lang="en-US" i="1" dirty="0"/>
              <a:t>Journal of Cognition and Development, 1</a:t>
            </a:r>
            <a:r>
              <a:rPr lang="en-US" dirty="0"/>
              <a:t>(1): 1-26.</a:t>
            </a:r>
          </a:p>
        </p:txBody>
      </p:sp>
    </p:spTree>
    <p:extLst>
      <p:ext uri="{BB962C8B-B14F-4D97-AF65-F5344CB8AC3E}">
        <p14:creationId xmlns:p14="http://schemas.microsoft.com/office/powerpoint/2010/main" val="1656171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31C7E-CCF4-44E2-9640-BEE5FE57ACE2}"/>
              </a:ext>
            </a:extLst>
          </p:cNvPr>
          <p:cNvSpPr>
            <a:spLocks noGrp="1"/>
          </p:cNvSpPr>
          <p:nvPr>
            <p:ph type="title"/>
          </p:nvPr>
        </p:nvSpPr>
        <p:spPr>
          <a:xfrm>
            <a:off x="838200" y="354965"/>
            <a:ext cx="10515600" cy="1325563"/>
          </a:xfrm>
        </p:spPr>
        <p:txBody>
          <a:bodyPr>
            <a:normAutofit/>
          </a:bodyPr>
          <a:lstStyle/>
          <a:p>
            <a:r>
              <a:rPr lang="en-IN" dirty="0"/>
              <a:t>Problem Solving</a:t>
            </a:r>
            <a:br>
              <a:rPr lang="en-IN" sz="4000" dirty="0"/>
            </a:br>
            <a:r>
              <a:rPr lang="en-IN" sz="3200" dirty="0"/>
              <a:t>Horizontal addition task (Cobb &amp; Wheatley, 1998)</a:t>
            </a:r>
            <a:endParaRPr lang="en-US" sz="3200" dirty="0"/>
          </a:p>
        </p:txBody>
      </p:sp>
      <p:graphicFrame>
        <p:nvGraphicFramePr>
          <p:cNvPr id="6" name="Content Placeholder 5">
            <a:extLst>
              <a:ext uri="{FF2B5EF4-FFF2-40B4-BE49-F238E27FC236}">
                <a16:creationId xmlns:a16="http://schemas.microsoft.com/office/drawing/2014/main" id="{398F381E-A0E3-4AB3-9292-8FA9897CC00C}"/>
              </a:ext>
            </a:extLst>
          </p:cNvPr>
          <p:cNvGraphicFramePr>
            <a:graphicFrameLocks noGrp="1"/>
          </p:cNvGraphicFramePr>
          <p:nvPr>
            <p:ph idx="1"/>
          </p:nvPr>
        </p:nvGraphicFramePr>
        <p:xfrm>
          <a:off x="838199" y="1815465"/>
          <a:ext cx="10602433" cy="3841528"/>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15B4E8F9-48ED-4783-AD28-6A6DA31B5401}"/>
              </a:ext>
            </a:extLst>
          </p:cNvPr>
          <p:cNvSpPr txBox="1"/>
          <p:nvPr/>
        </p:nvSpPr>
        <p:spPr>
          <a:xfrm>
            <a:off x="838199" y="5691682"/>
            <a:ext cx="5721246" cy="369332"/>
          </a:xfrm>
          <a:prstGeom prst="rect">
            <a:avLst/>
          </a:prstGeom>
          <a:noFill/>
        </p:spPr>
        <p:txBody>
          <a:bodyPr wrap="none" rtlCol="0">
            <a:spAutoFit/>
          </a:bodyPr>
          <a:lstStyle/>
          <a:p>
            <a:r>
              <a:rPr lang="en-US" dirty="0"/>
              <a:t>**</a:t>
            </a:r>
            <a:r>
              <a:rPr lang="en-US" i="1" dirty="0"/>
              <a:t> p</a:t>
            </a:r>
            <a:r>
              <a:rPr lang="en-US" dirty="0"/>
              <a:t> &lt;0.01.  Level 1 reflects highest level of understanding.</a:t>
            </a:r>
          </a:p>
        </p:txBody>
      </p:sp>
      <p:sp>
        <p:nvSpPr>
          <p:cNvPr id="8" name="TextBox 7">
            <a:extLst>
              <a:ext uri="{FF2B5EF4-FFF2-40B4-BE49-F238E27FC236}">
                <a16:creationId xmlns:a16="http://schemas.microsoft.com/office/drawing/2014/main" id="{B10FA456-7027-443C-A790-F159F256ED5E}"/>
              </a:ext>
            </a:extLst>
          </p:cNvPr>
          <p:cNvSpPr txBox="1"/>
          <p:nvPr/>
        </p:nvSpPr>
        <p:spPr>
          <a:xfrm>
            <a:off x="838199" y="5991635"/>
            <a:ext cx="10602433" cy="646331"/>
          </a:xfrm>
          <a:prstGeom prst="rect">
            <a:avLst/>
          </a:prstGeom>
          <a:noFill/>
        </p:spPr>
        <p:txBody>
          <a:bodyPr wrap="square" rtlCol="0">
            <a:spAutoFit/>
          </a:bodyPr>
          <a:lstStyle/>
          <a:p>
            <a:r>
              <a:rPr lang="en-US" dirty="0"/>
              <a:t>Reed, M. K. (2008). Comparison of the place value understanding of Montessori elementary students. </a:t>
            </a:r>
            <a:r>
              <a:rPr lang="en-US" i="1" dirty="0"/>
              <a:t>Journal of Cognition and Development, 1</a:t>
            </a:r>
            <a:r>
              <a:rPr lang="en-US" dirty="0"/>
              <a:t>(1): 1-26.</a:t>
            </a:r>
          </a:p>
        </p:txBody>
      </p:sp>
      <p:cxnSp>
        <p:nvCxnSpPr>
          <p:cNvPr id="10" name="Straight Connector 9">
            <a:extLst>
              <a:ext uri="{FF2B5EF4-FFF2-40B4-BE49-F238E27FC236}">
                <a16:creationId xmlns:a16="http://schemas.microsoft.com/office/drawing/2014/main" id="{00270073-C2D5-4CA7-8190-9544B0072CE1}"/>
              </a:ext>
            </a:extLst>
          </p:cNvPr>
          <p:cNvCxnSpPr/>
          <p:nvPr/>
        </p:nvCxnSpPr>
        <p:spPr>
          <a:xfrm>
            <a:off x="2296633" y="2148249"/>
            <a:ext cx="6411432" cy="0"/>
          </a:xfrm>
          <a:prstGeom prst="line">
            <a:avLst/>
          </a:prstGeom>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B9FDFF27-5CAF-480F-A765-30C4CAAA0BEA}"/>
              </a:ext>
            </a:extLst>
          </p:cNvPr>
          <p:cNvSpPr txBox="1"/>
          <p:nvPr/>
        </p:nvSpPr>
        <p:spPr>
          <a:xfrm>
            <a:off x="5267399" y="1936085"/>
            <a:ext cx="469900" cy="400110"/>
          </a:xfrm>
          <a:prstGeom prst="rect">
            <a:avLst/>
          </a:prstGeom>
          <a:solidFill>
            <a:schemeClr val="bg1"/>
          </a:solidFill>
        </p:spPr>
        <p:txBody>
          <a:bodyPr wrap="square" rtlCol="0">
            <a:spAutoFit/>
          </a:bodyPr>
          <a:lstStyle/>
          <a:p>
            <a:pPr algn="ctr"/>
            <a:r>
              <a:rPr lang="en-IN" sz="2000" dirty="0"/>
              <a:t>**</a:t>
            </a:r>
            <a:endParaRPr lang="en-US" sz="2000" dirty="0"/>
          </a:p>
        </p:txBody>
      </p:sp>
    </p:spTree>
    <p:extLst>
      <p:ext uri="{BB962C8B-B14F-4D97-AF65-F5344CB8AC3E}">
        <p14:creationId xmlns:p14="http://schemas.microsoft.com/office/powerpoint/2010/main" val="752233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9B83E-3ACA-4076-AAEA-F872D43AC8AE}"/>
              </a:ext>
            </a:extLst>
          </p:cNvPr>
          <p:cNvSpPr>
            <a:spLocks noGrp="1"/>
          </p:cNvSpPr>
          <p:nvPr>
            <p:ph type="title"/>
          </p:nvPr>
        </p:nvSpPr>
        <p:spPr/>
        <p:txBody>
          <a:bodyPr>
            <a:normAutofit/>
          </a:bodyPr>
          <a:lstStyle/>
          <a:p>
            <a:r>
              <a:rPr lang="en-IN" dirty="0"/>
              <a:t>Problem Solving</a:t>
            </a:r>
            <a:br>
              <a:rPr lang="en-IN" sz="4000" dirty="0"/>
            </a:br>
            <a:r>
              <a:rPr lang="en-IN" sz="3600" dirty="0"/>
              <a:t>Vertical addition task</a:t>
            </a:r>
            <a:endParaRPr lang="en-US" sz="3600" dirty="0"/>
          </a:p>
        </p:txBody>
      </p:sp>
      <p:graphicFrame>
        <p:nvGraphicFramePr>
          <p:cNvPr id="6" name="Content Placeholder 5">
            <a:extLst>
              <a:ext uri="{FF2B5EF4-FFF2-40B4-BE49-F238E27FC236}">
                <a16:creationId xmlns:a16="http://schemas.microsoft.com/office/drawing/2014/main" id="{0EABE4A6-4C4C-4C48-95E7-D1C8A8BE71A9}"/>
              </a:ext>
            </a:extLst>
          </p:cNvPr>
          <p:cNvGraphicFramePr>
            <a:graphicFrameLocks noGrp="1"/>
          </p:cNvGraphicFramePr>
          <p:nvPr>
            <p:ph idx="1"/>
            <p:extLst>
              <p:ext uri="{D42A27DB-BD31-4B8C-83A1-F6EECF244321}">
                <p14:modId xmlns:p14="http://schemas.microsoft.com/office/powerpoint/2010/main" val="1264019947"/>
              </p:ext>
            </p:extLst>
          </p:nvPr>
        </p:nvGraphicFramePr>
        <p:xfrm>
          <a:off x="895793" y="1825625"/>
          <a:ext cx="10400414" cy="3480022"/>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209BCFCD-B734-4084-828B-8EE046EB211C}"/>
              </a:ext>
            </a:extLst>
          </p:cNvPr>
          <p:cNvSpPr txBox="1"/>
          <p:nvPr/>
        </p:nvSpPr>
        <p:spPr>
          <a:xfrm>
            <a:off x="838200" y="6023359"/>
            <a:ext cx="10737501" cy="646331"/>
          </a:xfrm>
          <a:prstGeom prst="rect">
            <a:avLst/>
          </a:prstGeom>
          <a:noFill/>
        </p:spPr>
        <p:txBody>
          <a:bodyPr wrap="square" rtlCol="0">
            <a:spAutoFit/>
          </a:bodyPr>
          <a:lstStyle/>
          <a:p>
            <a:r>
              <a:rPr lang="en-US" dirty="0"/>
              <a:t>Reed, M. K. (2008). Comparison of the place value understanding of Montessori elementary students. </a:t>
            </a:r>
            <a:r>
              <a:rPr lang="en-US" i="1" dirty="0"/>
              <a:t>Journal of Cognition and Development, 1</a:t>
            </a:r>
            <a:r>
              <a:rPr lang="en-US" dirty="0"/>
              <a:t>(1): 1-26.</a:t>
            </a:r>
          </a:p>
        </p:txBody>
      </p:sp>
      <p:sp>
        <p:nvSpPr>
          <p:cNvPr id="8" name="TextBox 7">
            <a:extLst>
              <a:ext uri="{FF2B5EF4-FFF2-40B4-BE49-F238E27FC236}">
                <a16:creationId xmlns:a16="http://schemas.microsoft.com/office/drawing/2014/main" id="{3A4864DF-AAB3-4997-A55E-67FADDDB047C}"/>
              </a:ext>
            </a:extLst>
          </p:cNvPr>
          <p:cNvSpPr txBox="1"/>
          <p:nvPr/>
        </p:nvSpPr>
        <p:spPr>
          <a:xfrm>
            <a:off x="895793" y="5483762"/>
            <a:ext cx="11236089" cy="369332"/>
          </a:xfrm>
          <a:prstGeom prst="rect">
            <a:avLst/>
          </a:prstGeom>
          <a:noFill/>
        </p:spPr>
        <p:txBody>
          <a:bodyPr wrap="none" rtlCol="0">
            <a:spAutoFit/>
          </a:bodyPr>
          <a:lstStyle/>
          <a:p>
            <a:r>
              <a:rPr lang="en-US" dirty="0"/>
              <a:t>No significant effect of school type.  Level 1 reflects highest level-in this case addition problems with stacked numbers.</a:t>
            </a:r>
          </a:p>
        </p:txBody>
      </p:sp>
    </p:spTree>
    <p:extLst>
      <p:ext uri="{BB962C8B-B14F-4D97-AF65-F5344CB8AC3E}">
        <p14:creationId xmlns:p14="http://schemas.microsoft.com/office/powerpoint/2010/main" val="1699040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Mathematics Slides</a:t>
            </a:r>
          </a:p>
        </p:txBody>
      </p:sp>
      <p:sp>
        <p:nvSpPr>
          <p:cNvPr id="3" name="Subtitle 2"/>
          <p:cNvSpPr>
            <a:spLocks noGrp="1"/>
          </p:cNvSpPr>
          <p:nvPr>
            <p:ph type="subTitle" idx="1"/>
          </p:nvPr>
        </p:nvSpPr>
        <p:spPr>
          <a:xfrm>
            <a:off x="1524000" y="4200938"/>
            <a:ext cx="9144000" cy="1056861"/>
          </a:xfrm>
        </p:spPr>
        <p:txBody>
          <a:bodyPr>
            <a:normAutofit fontScale="92500" lnSpcReduction="10000"/>
          </a:bodyPr>
          <a:lstStyle/>
          <a:p>
            <a:br>
              <a:rPr lang="en-US" dirty="0"/>
            </a:br>
            <a:endParaRPr lang="en-US" dirty="0"/>
          </a:p>
        </p:txBody>
      </p:sp>
    </p:spTree>
    <p:extLst>
      <p:ext uri="{BB962C8B-B14F-4D97-AF65-F5344CB8AC3E}">
        <p14:creationId xmlns:p14="http://schemas.microsoft.com/office/powerpoint/2010/main" val="675563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98;p15">
            <a:extLst>
              <a:ext uri="{FF2B5EF4-FFF2-40B4-BE49-F238E27FC236}">
                <a16:creationId xmlns:a16="http://schemas.microsoft.com/office/drawing/2014/main" id="{F894EEBD-DA04-6742-ADAD-76F05F13A631}"/>
              </a:ext>
            </a:extLst>
          </p:cNvPr>
          <p:cNvSpPr txBox="1">
            <a:spLocks/>
          </p:cNvSpPr>
          <p:nvPr/>
        </p:nvSpPr>
        <p:spPr>
          <a:xfrm>
            <a:off x="692699" y="368825"/>
            <a:ext cx="10604565" cy="725100"/>
          </a:xfrm>
          <a:prstGeom prst="rect">
            <a:avLst/>
          </a:prstGeom>
        </p:spPr>
        <p:txBody>
          <a:bodyPr spcFirstLastPara="1" wrap="square" lIns="91425" tIns="91425" rIns="91425" bIns="91425"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3600" dirty="0">
                <a:ea typeface="Calibri"/>
                <a:cs typeface="Calibri"/>
                <a:sym typeface="Calibri"/>
              </a:rPr>
              <a:t>Math</a:t>
            </a:r>
          </a:p>
          <a:p>
            <a:pPr>
              <a:spcBef>
                <a:spcPts val="0"/>
              </a:spcBef>
            </a:pPr>
            <a:r>
              <a:rPr lang="en-US" sz="3200" dirty="0">
                <a:ea typeface="Calibri"/>
                <a:cs typeface="Calibri"/>
                <a:sym typeface="Calibri"/>
              </a:rPr>
              <a:t>Woodcock-Johnson III Applied Problems</a:t>
            </a:r>
            <a:endParaRPr lang="en-US" sz="2300" dirty="0">
              <a:latin typeface="Calibri"/>
              <a:ea typeface="Calibri"/>
              <a:cs typeface="Calibri"/>
              <a:sym typeface="Calibri"/>
            </a:endParaRPr>
          </a:p>
        </p:txBody>
      </p:sp>
      <p:pic>
        <p:nvPicPr>
          <p:cNvPr id="3" name="Google Shape;101;p15">
            <a:extLst>
              <a:ext uri="{FF2B5EF4-FFF2-40B4-BE49-F238E27FC236}">
                <a16:creationId xmlns:a16="http://schemas.microsoft.com/office/drawing/2014/main" id="{0889D735-FE12-5743-986B-2FD5DE095400}"/>
              </a:ext>
            </a:extLst>
          </p:cNvPr>
          <p:cNvPicPr preferRelativeResize="0"/>
          <p:nvPr/>
        </p:nvPicPr>
        <p:blipFill>
          <a:blip r:embed="rId3">
            <a:alphaModFix/>
          </a:blip>
          <a:stretch>
            <a:fillRect/>
          </a:stretch>
        </p:blipFill>
        <p:spPr>
          <a:xfrm>
            <a:off x="2931979" y="2092660"/>
            <a:ext cx="6253754" cy="3246255"/>
          </a:xfrm>
          <a:prstGeom prst="rect">
            <a:avLst/>
          </a:prstGeom>
          <a:noFill/>
          <a:ln>
            <a:noFill/>
          </a:ln>
        </p:spPr>
      </p:pic>
      <p:sp>
        <p:nvSpPr>
          <p:cNvPr id="4" name="Google Shape;100;p15">
            <a:extLst>
              <a:ext uri="{FF2B5EF4-FFF2-40B4-BE49-F238E27FC236}">
                <a16:creationId xmlns:a16="http://schemas.microsoft.com/office/drawing/2014/main" id="{959C7D75-A4FC-8446-A3C1-17CA281FBFD6}"/>
              </a:ext>
            </a:extLst>
          </p:cNvPr>
          <p:cNvSpPr txBox="1"/>
          <p:nvPr/>
        </p:nvSpPr>
        <p:spPr>
          <a:xfrm>
            <a:off x="692699" y="5690356"/>
            <a:ext cx="10126718" cy="8070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1000"/>
              </a:spcBef>
              <a:spcAft>
                <a:spcPts val="0"/>
              </a:spcAft>
              <a:buNone/>
            </a:pPr>
            <a:r>
              <a:rPr lang="en" i="1" dirty="0">
                <a:latin typeface="Calibri"/>
                <a:ea typeface="Calibri"/>
                <a:cs typeface="Calibri"/>
                <a:sym typeface="Calibri"/>
              </a:rPr>
              <a:t>* p &lt; 0.05. Bars show standard deviations.</a:t>
            </a:r>
            <a:endParaRPr i="1" dirty="0">
              <a:latin typeface="Calibri"/>
              <a:ea typeface="Calibri"/>
              <a:cs typeface="Calibri"/>
              <a:sym typeface="Calibri"/>
            </a:endParaRPr>
          </a:p>
          <a:p>
            <a:pPr marL="0" lvl="0" indent="0" algn="l" rtl="0">
              <a:lnSpc>
                <a:spcPct val="90000"/>
              </a:lnSpc>
              <a:spcBef>
                <a:spcPts val="1000"/>
              </a:spcBef>
              <a:spcAft>
                <a:spcPts val="0"/>
              </a:spcAft>
              <a:buNone/>
            </a:pPr>
            <a:r>
              <a:rPr lang="en" dirty="0">
                <a:latin typeface="Calibri"/>
                <a:ea typeface="Calibri"/>
                <a:cs typeface="Calibri"/>
                <a:sym typeface="Calibri"/>
              </a:rPr>
              <a:t>Lillard, A. S., Else-Quest, N. (2006). The Early Years: Evaluating Montessori Education. </a:t>
            </a:r>
            <a:r>
              <a:rPr lang="en" i="1" dirty="0">
                <a:latin typeface="Calibri"/>
                <a:ea typeface="Calibri"/>
                <a:cs typeface="Calibri"/>
                <a:sym typeface="Calibri"/>
              </a:rPr>
              <a:t>Science, 313, </a:t>
            </a:r>
            <a:r>
              <a:rPr lang="en" dirty="0">
                <a:latin typeface="Calibri"/>
                <a:ea typeface="Calibri"/>
                <a:cs typeface="Calibri"/>
                <a:sym typeface="Calibri"/>
              </a:rPr>
              <a:t>1893.</a:t>
            </a:r>
            <a:endParaRPr i="1" dirty="0">
              <a:latin typeface="Calibri"/>
              <a:ea typeface="Calibri"/>
              <a:cs typeface="Calibri"/>
              <a:sym typeface="Calibri"/>
            </a:endParaRPr>
          </a:p>
        </p:txBody>
      </p:sp>
    </p:spTree>
    <p:extLst>
      <p:ext uri="{BB962C8B-B14F-4D97-AF65-F5344CB8AC3E}">
        <p14:creationId xmlns:p14="http://schemas.microsoft.com/office/powerpoint/2010/main" val="126917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Title 1"/>
          <p:cNvSpPr>
            <a:spLocks noGrp="1"/>
          </p:cNvSpPr>
          <p:nvPr>
            <p:ph type="title"/>
          </p:nvPr>
        </p:nvSpPr>
        <p:spPr>
          <a:xfrm>
            <a:off x="838200" y="258900"/>
            <a:ext cx="10515600" cy="1325563"/>
          </a:xfrm>
        </p:spPr>
        <p:txBody>
          <a:bodyPr/>
          <a:lstStyle/>
          <a:p>
            <a:pPr eaLnBrk="1" hangingPunct="1"/>
            <a:r>
              <a:rPr lang="en-US" dirty="0">
                <a:ea typeface="ＭＳ Ｐゴシック" charset="0"/>
                <a:cs typeface="ＭＳ Ｐゴシック" charset="0"/>
              </a:rPr>
              <a:t>Math</a:t>
            </a:r>
            <a:br>
              <a:rPr lang="en-US" dirty="0">
                <a:ea typeface="ＭＳ Ｐゴシック" charset="0"/>
                <a:cs typeface="ＭＳ Ｐゴシック" charset="0"/>
              </a:rPr>
            </a:br>
            <a:r>
              <a:rPr lang="en-US" sz="3200" dirty="0">
                <a:ea typeface="ＭＳ Ｐゴシック" charset="0"/>
                <a:cs typeface="ＭＳ Ｐゴシック" charset="0"/>
              </a:rPr>
              <a:t>Change across year--Woodcock Johnson III Applied Problems</a:t>
            </a:r>
          </a:p>
        </p:txBody>
      </p:sp>
      <p:graphicFrame>
        <p:nvGraphicFramePr>
          <p:cNvPr id="2" name="Content Placeholder 3"/>
          <p:cNvGraphicFramePr>
            <a:graphicFrameLocks noGrp="1"/>
          </p:cNvGraphicFramePr>
          <p:nvPr>
            <p:ph idx="1"/>
            <p:extLst>
              <p:ext uri="{D42A27DB-BD31-4B8C-83A1-F6EECF244321}">
                <p14:modId xmlns:p14="http://schemas.microsoft.com/office/powerpoint/2010/main" val="853597715"/>
              </p:ext>
            </p:extLst>
          </p:nvPr>
        </p:nvGraphicFramePr>
        <p:xfrm>
          <a:off x="2032000" y="1727616"/>
          <a:ext cx="8128000" cy="4421187"/>
        </p:xfrm>
        <a:graphic>
          <a:graphicData uri="http://schemas.openxmlformats.org/drawingml/2006/chart">
            <c:chart xmlns:c="http://schemas.openxmlformats.org/drawingml/2006/chart" xmlns:r="http://schemas.openxmlformats.org/officeDocument/2006/relationships" r:id="rId3"/>
          </a:graphicData>
        </a:graphic>
      </p:graphicFrame>
      <p:sp>
        <p:nvSpPr>
          <p:cNvPr id="74756" name="TextBox 4"/>
          <p:cNvSpPr txBox="1">
            <a:spLocks noChangeArrowheads="1"/>
          </p:cNvSpPr>
          <p:nvPr/>
        </p:nvSpPr>
        <p:spPr bwMode="auto">
          <a:xfrm>
            <a:off x="254277" y="6291956"/>
            <a:ext cx="12119940"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dirty="0" err="1">
                <a:latin typeface="Calibri" charset="0"/>
              </a:rPr>
              <a:t>Kruskal</a:t>
            </a:r>
            <a:r>
              <a:rPr lang="en-US" sz="1800" dirty="0">
                <a:latin typeface="Calibri" charset="0"/>
              </a:rPr>
              <a:t>-Wallis: 6.37, p &lt; .05  </a:t>
            </a:r>
            <a:r>
              <a:rPr lang="en-US" sz="1800" dirty="0" err="1"/>
              <a:t>Lillard</a:t>
            </a:r>
            <a:r>
              <a:rPr lang="en-US" sz="1800" dirty="0"/>
              <a:t>, A. S. (2012). Preschool children's development in classic Montessori, supplemented Montessori, and conventional programs. </a:t>
            </a:r>
            <a:r>
              <a:rPr lang="en-US" sz="1800" i="1" dirty="0"/>
              <a:t>Journal of School Psychology</a:t>
            </a:r>
            <a:r>
              <a:rPr lang="en-US" sz="1800" dirty="0"/>
              <a:t>, 50, 379-401. 10.1016/j.jsp.2012.01.001. </a:t>
            </a:r>
          </a:p>
          <a:p>
            <a:pPr eaLnBrk="1" hangingPunct="1"/>
            <a:endParaRPr lang="en-US" sz="1800" dirty="0"/>
          </a:p>
          <a:p>
            <a:pPr eaLnBrk="1" hangingPunct="1"/>
            <a:endParaRPr lang="en-US" sz="1800" dirty="0">
              <a:latin typeface="Calibri" charset="0"/>
            </a:endParaRPr>
          </a:p>
        </p:txBody>
      </p:sp>
    </p:spTree>
    <p:extLst>
      <p:ext uri="{BB962C8B-B14F-4D97-AF65-F5344CB8AC3E}">
        <p14:creationId xmlns:p14="http://schemas.microsoft.com/office/powerpoint/2010/main" val="824463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2032000" y="165258"/>
          <a:ext cx="8128000" cy="5418667"/>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6983896" y="3233530"/>
            <a:ext cx="300082" cy="369332"/>
          </a:xfrm>
          <a:prstGeom prst="rect">
            <a:avLst/>
          </a:prstGeom>
          <a:noFill/>
        </p:spPr>
        <p:txBody>
          <a:bodyPr wrap="none" rtlCol="0">
            <a:spAutoFit/>
          </a:bodyPr>
          <a:lstStyle/>
          <a:p>
            <a:r>
              <a:rPr lang="en-US" dirty="0"/>
              <a:t>*</a:t>
            </a:r>
          </a:p>
        </p:txBody>
      </p:sp>
      <p:sp>
        <p:nvSpPr>
          <p:cNvPr id="4" name="TextBox 3"/>
          <p:cNvSpPr txBox="1"/>
          <p:nvPr/>
        </p:nvSpPr>
        <p:spPr>
          <a:xfrm>
            <a:off x="8574157" y="3220278"/>
            <a:ext cx="415498" cy="369332"/>
          </a:xfrm>
          <a:prstGeom prst="rect">
            <a:avLst/>
          </a:prstGeom>
          <a:noFill/>
        </p:spPr>
        <p:txBody>
          <a:bodyPr wrap="none" rtlCol="0">
            <a:spAutoFit/>
          </a:bodyPr>
          <a:lstStyle/>
          <a:p>
            <a:r>
              <a:rPr lang="en-US" dirty="0"/>
              <a:t>**</a:t>
            </a:r>
          </a:p>
        </p:txBody>
      </p:sp>
      <p:sp>
        <p:nvSpPr>
          <p:cNvPr id="5" name="TextBox 4"/>
          <p:cNvSpPr txBox="1"/>
          <p:nvPr/>
        </p:nvSpPr>
        <p:spPr>
          <a:xfrm>
            <a:off x="208440" y="5492002"/>
            <a:ext cx="3204723" cy="646331"/>
          </a:xfrm>
          <a:prstGeom prst="rect">
            <a:avLst/>
          </a:prstGeom>
          <a:noFill/>
        </p:spPr>
        <p:txBody>
          <a:bodyPr wrap="none" rtlCol="0">
            <a:spAutoFit/>
          </a:bodyPr>
          <a:lstStyle/>
          <a:p>
            <a:r>
              <a:rPr lang="en-US" i="1" dirty="0"/>
              <a:t>*  t</a:t>
            </a:r>
            <a:r>
              <a:rPr lang="en-US" dirty="0"/>
              <a:t>(136) = 2.10, </a:t>
            </a:r>
            <a:r>
              <a:rPr lang="en-US" i="1" dirty="0"/>
              <a:t>p</a:t>
            </a:r>
            <a:r>
              <a:rPr lang="en-US" dirty="0"/>
              <a:t> = .04, </a:t>
            </a:r>
            <a:r>
              <a:rPr lang="en-US" i="1" dirty="0"/>
              <a:t>d</a:t>
            </a:r>
            <a:r>
              <a:rPr lang="en-US" dirty="0"/>
              <a:t> = .36</a:t>
            </a:r>
          </a:p>
          <a:p>
            <a:r>
              <a:rPr lang="en-US" dirty="0"/>
              <a:t>** </a:t>
            </a:r>
            <a:r>
              <a:rPr lang="en-US" i="1" dirty="0"/>
              <a:t>t</a:t>
            </a:r>
            <a:r>
              <a:rPr lang="en-US" dirty="0"/>
              <a:t>(122) = 2.26, </a:t>
            </a:r>
            <a:r>
              <a:rPr lang="en-US" i="1" dirty="0"/>
              <a:t>p</a:t>
            </a:r>
            <a:r>
              <a:rPr lang="en-US" dirty="0"/>
              <a:t> = .03, </a:t>
            </a:r>
            <a:r>
              <a:rPr lang="en-US" i="1" dirty="0"/>
              <a:t>d</a:t>
            </a:r>
            <a:r>
              <a:rPr lang="en-US" dirty="0"/>
              <a:t> = .41 </a:t>
            </a:r>
          </a:p>
        </p:txBody>
      </p:sp>
      <p:sp>
        <p:nvSpPr>
          <p:cNvPr id="6" name="TextBox 5"/>
          <p:cNvSpPr txBox="1"/>
          <p:nvPr/>
        </p:nvSpPr>
        <p:spPr>
          <a:xfrm>
            <a:off x="5774191" y="5445836"/>
            <a:ext cx="6015429" cy="369332"/>
          </a:xfrm>
          <a:prstGeom prst="rect">
            <a:avLst/>
          </a:prstGeom>
          <a:noFill/>
        </p:spPr>
        <p:txBody>
          <a:bodyPr wrap="none" rtlCol="0">
            <a:spAutoFit/>
          </a:bodyPr>
          <a:lstStyle/>
          <a:p>
            <a:r>
              <a:rPr lang="en-US" dirty="0"/>
              <a:t>Latent Growth Curve Modelling: B = 0.13 (SE = 0.067), p &lt; .05  </a:t>
            </a:r>
          </a:p>
        </p:txBody>
      </p:sp>
      <p:sp>
        <p:nvSpPr>
          <p:cNvPr id="7" name="Rectangle 6">
            <a:extLst>
              <a:ext uri="{FF2B5EF4-FFF2-40B4-BE49-F238E27FC236}">
                <a16:creationId xmlns:a16="http://schemas.microsoft.com/office/drawing/2014/main" id="{6208830D-909F-B84E-B7DC-69E729421B78}"/>
              </a:ext>
            </a:extLst>
          </p:cNvPr>
          <p:cNvSpPr/>
          <p:nvPr/>
        </p:nvSpPr>
        <p:spPr>
          <a:xfrm>
            <a:off x="103488" y="6257835"/>
            <a:ext cx="12088512" cy="646331"/>
          </a:xfrm>
          <a:prstGeom prst="rect">
            <a:avLst/>
          </a:prstGeom>
        </p:spPr>
        <p:txBody>
          <a:bodyPr wrap="square">
            <a:spAutoFit/>
          </a:bodyPr>
          <a:lstStyle/>
          <a:p>
            <a:r>
              <a:rPr lang="en-US"/>
              <a:t>Lillard, A. S., Heise, M. J., Richey, E. M., Tong, X., Hart, A., &amp; Bray, P. M. (2017). Montessori preschool elevates and equalizes child outcomes: A longitudinal study. </a:t>
            </a:r>
            <a:r>
              <a:rPr lang="en-US" i="1"/>
              <a:t>Frontiers in Psychology, 8</a:t>
            </a:r>
            <a:r>
              <a:rPr lang="en-US"/>
              <a:t>, 1783. doi: 10.3389/fpsyg.2017.01783</a:t>
            </a:r>
          </a:p>
        </p:txBody>
      </p:sp>
    </p:spTree>
    <p:extLst>
      <p:ext uri="{BB962C8B-B14F-4D97-AF65-F5344CB8AC3E}">
        <p14:creationId xmlns:p14="http://schemas.microsoft.com/office/powerpoint/2010/main" val="1339832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123;p18">
            <a:extLst>
              <a:ext uri="{FF2B5EF4-FFF2-40B4-BE49-F238E27FC236}">
                <a16:creationId xmlns:a16="http://schemas.microsoft.com/office/drawing/2014/main" id="{DA9DCCD5-72AA-9948-B0DA-A61E647F267D}"/>
              </a:ext>
            </a:extLst>
          </p:cNvPr>
          <p:cNvSpPr txBox="1">
            <a:spLocks/>
          </p:cNvSpPr>
          <p:nvPr/>
        </p:nvSpPr>
        <p:spPr>
          <a:xfrm>
            <a:off x="692700" y="391000"/>
            <a:ext cx="10290610" cy="572700"/>
          </a:xfrm>
          <a:prstGeom prst="rect">
            <a:avLst/>
          </a:prstGeom>
        </p:spPr>
        <p:txBody>
          <a:bodyPr spcFirstLastPara="1" wrap="square" lIns="91425" tIns="91425" rIns="91425" bIns="91425"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dirty="0">
                <a:ea typeface="Calibri"/>
                <a:cs typeface="Calibri"/>
                <a:sym typeface="Calibri"/>
              </a:rPr>
              <a:t>Third-Grade Math Outcomes</a:t>
            </a:r>
          </a:p>
          <a:p>
            <a:pPr>
              <a:spcBef>
                <a:spcPts val="0"/>
              </a:spcBef>
            </a:pPr>
            <a:r>
              <a:rPr lang="en-US" sz="4000" dirty="0">
                <a:ea typeface="Calibri"/>
                <a:cs typeface="Calibri"/>
                <a:sym typeface="Calibri"/>
              </a:rPr>
              <a:t>State-Mandated End-of-Grade Tests (EOGs) </a:t>
            </a:r>
          </a:p>
        </p:txBody>
      </p:sp>
      <p:sp>
        <p:nvSpPr>
          <p:cNvPr id="4" name="Google Shape;124;p18">
            <a:extLst>
              <a:ext uri="{FF2B5EF4-FFF2-40B4-BE49-F238E27FC236}">
                <a16:creationId xmlns:a16="http://schemas.microsoft.com/office/drawing/2014/main" id="{F09A74C9-016A-0941-B66C-8855ECF1EB5E}"/>
              </a:ext>
            </a:extLst>
          </p:cNvPr>
          <p:cNvSpPr txBox="1"/>
          <p:nvPr/>
        </p:nvSpPr>
        <p:spPr>
          <a:xfrm>
            <a:off x="787293" y="5371807"/>
            <a:ext cx="10997326" cy="8070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1000"/>
              </a:spcBef>
              <a:spcAft>
                <a:spcPts val="0"/>
              </a:spcAft>
              <a:buNone/>
            </a:pPr>
            <a:r>
              <a:rPr lang="en" dirty="0">
                <a:latin typeface="Calibri"/>
                <a:ea typeface="Calibri"/>
                <a:cs typeface="Calibri"/>
                <a:sym typeface="Calibri"/>
              </a:rPr>
              <a:t>Bars show standard error. </a:t>
            </a:r>
          </a:p>
          <a:p>
            <a:pPr marL="0" lvl="0" indent="0" algn="l" rtl="0">
              <a:lnSpc>
                <a:spcPct val="90000"/>
              </a:lnSpc>
              <a:spcAft>
                <a:spcPts val="0"/>
              </a:spcAft>
              <a:buNone/>
            </a:pPr>
            <a:endParaRPr sz="1000" dirty="0">
              <a:latin typeface="Calibri"/>
              <a:ea typeface="Calibri"/>
              <a:cs typeface="Calibri"/>
              <a:sym typeface="Calibri"/>
            </a:endParaRPr>
          </a:p>
          <a:p>
            <a:pPr marL="0" lvl="0" indent="0" algn="l" rtl="0">
              <a:lnSpc>
                <a:spcPct val="90000"/>
              </a:lnSpc>
              <a:spcBef>
                <a:spcPts val="1000"/>
              </a:spcBef>
              <a:spcAft>
                <a:spcPts val="0"/>
              </a:spcAft>
              <a:buNone/>
            </a:pPr>
            <a:r>
              <a:rPr lang="en" dirty="0">
                <a:latin typeface="Calibri"/>
                <a:ea typeface="Calibri"/>
                <a:cs typeface="Calibri"/>
                <a:sym typeface="Calibri"/>
              </a:rPr>
              <a:t>Brown, K., &amp; Lewis, C. W. (2017). A comparison of reading and math achievement for African American third grade students in Montessori and other magnet schools. </a:t>
            </a:r>
            <a:r>
              <a:rPr lang="en" i="1" dirty="0">
                <a:latin typeface="Calibri"/>
                <a:ea typeface="Calibri"/>
                <a:cs typeface="Calibri"/>
                <a:sym typeface="Calibri"/>
              </a:rPr>
              <a:t>The Journal of Negro Education, 86</a:t>
            </a:r>
            <a:r>
              <a:rPr lang="en" dirty="0">
                <a:latin typeface="Calibri"/>
                <a:ea typeface="Calibri"/>
                <a:cs typeface="Calibri"/>
                <a:sym typeface="Calibri"/>
              </a:rPr>
              <a:t>, 439–448.</a:t>
            </a:r>
            <a:endParaRPr i="1" dirty="0">
              <a:latin typeface="Calibri"/>
              <a:ea typeface="Calibri"/>
              <a:cs typeface="Calibri"/>
              <a:sym typeface="Calibri"/>
            </a:endParaRPr>
          </a:p>
        </p:txBody>
      </p:sp>
      <p:graphicFrame>
        <p:nvGraphicFramePr>
          <p:cNvPr id="5" name="Chart 4">
            <a:extLst>
              <a:ext uri="{FF2B5EF4-FFF2-40B4-BE49-F238E27FC236}">
                <a16:creationId xmlns:a16="http://schemas.microsoft.com/office/drawing/2014/main" id="{BA3D6122-11BE-824A-82AF-96371E2E3FE0}"/>
              </a:ext>
            </a:extLst>
          </p:cNvPr>
          <p:cNvGraphicFramePr>
            <a:graphicFrameLocks/>
          </p:cNvGraphicFramePr>
          <p:nvPr>
            <p:extLst>
              <p:ext uri="{D42A27DB-BD31-4B8C-83A1-F6EECF244321}">
                <p14:modId xmlns:p14="http://schemas.microsoft.com/office/powerpoint/2010/main" val="3136527892"/>
              </p:ext>
            </p:extLst>
          </p:nvPr>
        </p:nvGraphicFramePr>
        <p:xfrm>
          <a:off x="2979249" y="1929284"/>
          <a:ext cx="5717512" cy="35932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10143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27755-ADC9-4613-A1FF-656754310B07}"/>
              </a:ext>
            </a:extLst>
          </p:cNvPr>
          <p:cNvSpPr>
            <a:spLocks noGrp="1"/>
          </p:cNvSpPr>
          <p:nvPr>
            <p:ph type="title"/>
          </p:nvPr>
        </p:nvSpPr>
        <p:spPr>
          <a:xfrm>
            <a:off x="929473" y="315396"/>
            <a:ext cx="10515600" cy="1325563"/>
          </a:xfrm>
        </p:spPr>
        <p:txBody>
          <a:bodyPr>
            <a:normAutofit/>
          </a:bodyPr>
          <a:lstStyle/>
          <a:p>
            <a:r>
              <a:rPr lang="en-IN" dirty="0"/>
              <a:t>Math</a:t>
            </a:r>
            <a:br>
              <a:rPr lang="en-IN" dirty="0"/>
            </a:br>
            <a:r>
              <a:rPr lang="en-IN" sz="3600" dirty="0"/>
              <a:t>Place Value for Larger Numbers</a:t>
            </a:r>
            <a:br>
              <a:rPr lang="en-IN" sz="3600" dirty="0"/>
            </a:br>
            <a:r>
              <a:rPr lang="en-IN" sz="2800" dirty="0"/>
              <a:t>The Bean Task (Jones, Thornton &amp; Putt, 1994)</a:t>
            </a:r>
            <a:endParaRPr lang="en-US" sz="2800" dirty="0"/>
          </a:p>
        </p:txBody>
      </p:sp>
      <p:graphicFrame>
        <p:nvGraphicFramePr>
          <p:cNvPr id="6" name="Content Placeholder 5">
            <a:extLst>
              <a:ext uri="{FF2B5EF4-FFF2-40B4-BE49-F238E27FC236}">
                <a16:creationId xmlns:a16="http://schemas.microsoft.com/office/drawing/2014/main" id="{2C7D5BC6-B6F3-4071-B034-1FD6A28C53E8}"/>
              </a:ext>
            </a:extLst>
          </p:cNvPr>
          <p:cNvGraphicFramePr>
            <a:graphicFrameLocks noGrp="1"/>
          </p:cNvGraphicFramePr>
          <p:nvPr>
            <p:ph idx="1"/>
          </p:nvPr>
        </p:nvGraphicFramePr>
        <p:xfrm>
          <a:off x="838200" y="1825625"/>
          <a:ext cx="9947787" cy="3833673"/>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CCE302C3-EF44-41B8-8325-3CC13332C1A1}"/>
              </a:ext>
            </a:extLst>
          </p:cNvPr>
          <p:cNvSpPr txBox="1"/>
          <p:nvPr/>
        </p:nvSpPr>
        <p:spPr>
          <a:xfrm>
            <a:off x="838200" y="5659298"/>
            <a:ext cx="1104790" cy="369332"/>
          </a:xfrm>
          <a:prstGeom prst="rect">
            <a:avLst/>
          </a:prstGeom>
          <a:noFill/>
        </p:spPr>
        <p:txBody>
          <a:bodyPr wrap="none" rtlCol="0">
            <a:spAutoFit/>
          </a:bodyPr>
          <a:lstStyle/>
          <a:p>
            <a:r>
              <a:rPr lang="en-US" dirty="0"/>
              <a:t>*</a:t>
            </a:r>
            <a:r>
              <a:rPr lang="en-US" i="1" dirty="0"/>
              <a:t> p</a:t>
            </a:r>
            <a:r>
              <a:rPr lang="en-US" dirty="0"/>
              <a:t> &lt; 0.05</a:t>
            </a:r>
          </a:p>
        </p:txBody>
      </p:sp>
      <p:sp>
        <p:nvSpPr>
          <p:cNvPr id="8" name="TextBox 7">
            <a:extLst>
              <a:ext uri="{FF2B5EF4-FFF2-40B4-BE49-F238E27FC236}">
                <a16:creationId xmlns:a16="http://schemas.microsoft.com/office/drawing/2014/main" id="{BCDA07F1-581E-49F3-9576-2D78DBD8CEA6}"/>
              </a:ext>
            </a:extLst>
          </p:cNvPr>
          <p:cNvSpPr txBox="1"/>
          <p:nvPr/>
        </p:nvSpPr>
        <p:spPr>
          <a:xfrm>
            <a:off x="838200" y="6028630"/>
            <a:ext cx="10606873" cy="646331"/>
          </a:xfrm>
          <a:prstGeom prst="rect">
            <a:avLst/>
          </a:prstGeom>
          <a:noFill/>
        </p:spPr>
        <p:txBody>
          <a:bodyPr wrap="square" rtlCol="0">
            <a:spAutoFit/>
          </a:bodyPr>
          <a:lstStyle/>
          <a:p>
            <a:r>
              <a:rPr lang="en-US" dirty="0"/>
              <a:t>Reed, M. K. (2008). Comparison of the place value understanding of Montessori elementary students. </a:t>
            </a:r>
            <a:r>
              <a:rPr lang="en-US" i="1" dirty="0"/>
              <a:t>Journal of Cognition and Development, 1</a:t>
            </a:r>
            <a:r>
              <a:rPr lang="en-US" dirty="0"/>
              <a:t>(1): 1-26.</a:t>
            </a:r>
          </a:p>
        </p:txBody>
      </p:sp>
      <p:sp>
        <p:nvSpPr>
          <p:cNvPr id="9" name="TextBox 8">
            <a:extLst>
              <a:ext uri="{FF2B5EF4-FFF2-40B4-BE49-F238E27FC236}">
                <a16:creationId xmlns:a16="http://schemas.microsoft.com/office/drawing/2014/main" id="{2915C39C-339C-4FB3-91D6-2EFFB984B018}"/>
              </a:ext>
            </a:extLst>
          </p:cNvPr>
          <p:cNvSpPr txBox="1"/>
          <p:nvPr/>
        </p:nvSpPr>
        <p:spPr>
          <a:xfrm>
            <a:off x="4833784" y="1946245"/>
            <a:ext cx="469900" cy="400110"/>
          </a:xfrm>
          <a:prstGeom prst="rect">
            <a:avLst/>
          </a:prstGeom>
          <a:solidFill>
            <a:schemeClr val="bg1"/>
          </a:solidFill>
        </p:spPr>
        <p:txBody>
          <a:bodyPr wrap="square" rtlCol="0">
            <a:spAutoFit/>
          </a:bodyPr>
          <a:lstStyle/>
          <a:p>
            <a:pPr algn="ctr"/>
            <a:r>
              <a:rPr lang="en-IN" sz="2000" dirty="0"/>
              <a:t>*</a:t>
            </a:r>
            <a:endParaRPr lang="en-US" sz="2000" dirty="0"/>
          </a:p>
        </p:txBody>
      </p:sp>
    </p:spTree>
    <p:extLst>
      <p:ext uri="{BB962C8B-B14F-4D97-AF65-F5344CB8AC3E}">
        <p14:creationId xmlns:p14="http://schemas.microsoft.com/office/powerpoint/2010/main" val="2057050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131;p19">
            <a:extLst>
              <a:ext uri="{FF2B5EF4-FFF2-40B4-BE49-F238E27FC236}">
                <a16:creationId xmlns:a16="http://schemas.microsoft.com/office/drawing/2014/main" id="{40672B09-456E-4B4F-A2B6-4EC8097EFE8E}"/>
              </a:ext>
            </a:extLst>
          </p:cNvPr>
          <p:cNvSpPr txBox="1">
            <a:spLocks/>
          </p:cNvSpPr>
          <p:nvPr/>
        </p:nvSpPr>
        <p:spPr>
          <a:xfrm>
            <a:off x="692700" y="343025"/>
            <a:ext cx="10889700" cy="842100"/>
          </a:xfrm>
          <a:prstGeom prst="rect">
            <a:avLst/>
          </a:prstGeom>
        </p:spPr>
        <p:txBody>
          <a:bodyPr spcFirstLastPara="1" wrap="square" lIns="91425" tIns="91425" rIns="91425" bIns="91425"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5000"/>
              </a:lnSpc>
              <a:spcBef>
                <a:spcPts val="0"/>
              </a:spcBef>
            </a:pPr>
            <a:r>
              <a:rPr lang="en-US" sz="4000" dirty="0">
                <a:ea typeface="Calibri"/>
                <a:cs typeface="Calibri"/>
                <a:sym typeface="Calibri"/>
              </a:rPr>
              <a:t>Math Iowa Test of Basic Skills (ITBS)</a:t>
            </a:r>
            <a:endParaRPr lang="en-US" sz="6600" dirty="0">
              <a:ea typeface="Calibri"/>
              <a:cs typeface="Calibri"/>
              <a:sym typeface="Calibri"/>
            </a:endParaRPr>
          </a:p>
          <a:p>
            <a:pPr>
              <a:lnSpc>
                <a:spcPct val="115000"/>
              </a:lnSpc>
              <a:spcBef>
                <a:spcPts val="0"/>
              </a:spcBef>
            </a:pPr>
            <a:r>
              <a:rPr lang="en-US" sz="3600" dirty="0">
                <a:ea typeface="Calibri"/>
                <a:cs typeface="Calibri"/>
                <a:sym typeface="Calibri"/>
              </a:rPr>
              <a:t>First &amp; Second Grade</a:t>
            </a:r>
          </a:p>
        </p:txBody>
      </p:sp>
      <p:sp>
        <p:nvSpPr>
          <p:cNvPr id="4" name="Google Shape;132;p19">
            <a:extLst>
              <a:ext uri="{FF2B5EF4-FFF2-40B4-BE49-F238E27FC236}">
                <a16:creationId xmlns:a16="http://schemas.microsoft.com/office/drawing/2014/main" id="{C83AFA6C-9F98-D14A-A9E2-3F3FC8FB1D07}"/>
              </a:ext>
            </a:extLst>
          </p:cNvPr>
          <p:cNvSpPr txBox="1"/>
          <p:nvPr/>
        </p:nvSpPr>
        <p:spPr>
          <a:xfrm>
            <a:off x="855175" y="5370354"/>
            <a:ext cx="10564749" cy="9477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1000"/>
              </a:spcBef>
              <a:spcAft>
                <a:spcPts val="0"/>
              </a:spcAft>
              <a:buNone/>
            </a:pPr>
            <a:r>
              <a:rPr lang="en" dirty="0">
                <a:latin typeface="Calibri"/>
                <a:ea typeface="Calibri"/>
                <a:cs typeface="Calibri"/>
                <a:sym typeface="Calibri"/>
              </a:rPr>
              <a:t>Bars show standard deviation. </a:t>
            </a:r>
          </a:p>
          <a:p>
            <a:pPr marL="0" lvl="0" indent="0" algn="l" rtl="0">
              <a:lnSpc>
                <a:spcPct val="90000"/>
              </a:lnSpc>
              <a:spcAft>
                <a:spcPts val="0"/>
              </a:spcAft>
              <a:buNone/>
            </a:pPr>
            <a:endParaRPr sz="1000" dirty="0">
              <a:latin typeface="Calibri"/>
              <a:ea typeface="Calibri"/>
              <a:cs typeface="Calibri"/>
              <a:sym typeface="Calibri"/>
            </a:endParaRPr>
          </a:p>
          <a:p>
            <a:pPr marL="0" lvl="0" indent="0" algn="l" rtl="0">
              <a:lnSpc>
                <a:spcPct val="90000"/>
              </a:lnSpc>
              <a:spcBef>
                <a:spcPts val="1000"/>
              </a:spcBef>
              <a:spcAft>
                <a:spcPts val="0"/>
              </a:spcAft>
              <a:buNone/>
            </a:pPr>
            <a:r>
              <a:rPr lang="en" dirty="0" err="1">
                <a:latin typeface="Calibri"/>
                <a:ea typeface="Calibri"/>
                <a:cs typeface="Calibri"/>
                <a:sym typeface="Calibri"/>
              </a:rPr>
              <a:t>Mallett</a:t>
            </a:r>
            <a:r>
              <a:rPr lang="en" dirty="0">
                <a:latin typeface="Calibri"/>
                <a:ea typeface="Calibri"/>
                <a:cs typeface="Calibri"/>
                <a:sym typeface="Calibri"/>
              </a:rPr>
              <a:t>, J. D., &amp; Schroeder, J. L. (2015). Academic achievement outcomes: A comparison of Montessori and non-Montessori public elementary school students. </a:t>
            </a:r>
            <a:r>
              <a:rPr lang="en" i="1" dirty="0">
                <a:latin typeface="Calibri"/>
                <a:ea typeface="Calibri"/>
                <a:cs typeface="Calibri"/>
                <a:sym typeface="Calibri"/>
              </a:rPr>
              <a:t>Journal of Elementary Education, 25</a:t>
            </a:r>
            <a:r>
              <a:rPr lang="en" dirty="0">
                <a:latin typeface="Calibri"/>
                <a:ea typeface="Calibri"/>
                <a:cs typeface="Calibri"/>
                <a:sym typeface="Calibri"/>
              </a:rPr>
              <a:t>(1), 39–53. </a:t>
            </a:r>
            <a:endParaRPr dirty="0">
              <a:latin typeface="Calibri"/>
              <a:ea typeface="Calibri"/>
              <a:cs typeface="Calibri"/>
              <a:sym typeface="Calibri"/>
            </a:endParaRPr>
          </a:p>
        </p:txBody>
      </p:sp>
      <p:graphicFrame>
        <p:nvGraphicFramePr>
          <p:cNvPr id="5" name="Chart 4">
            <a:extLst>
              <a:ext uri="{FF2B5EF4-FFF2-40B4-BE49-F238E27FC236}">
                <a16:creationId xmlns:a16="http://schemas.microsoft.com/office/drawing/2014/main" id="{FFBFC031-7D56-6D4E-904D-CDB5724FF33D}"/>
              </a:ext>
            </a:extLst>
          </p:cNvPr>
          <p:cNvGraphicFramePr/>
          <p:nvPr>
            <p:extLst>
              <p:ext uri="{D42A27DB-BD31-4B8C-83A1-F6EECF244321}">
                <p14:modId xmlns:p14="http://schemas.microsoft.com/office/powerpoint/2010/main" val="618318032"/>
              </p:ext>
            </p:extLst>
          </p:nvPr>
        </p:nvGraphicFramePr>
        <p:xfrm>
          <a:off x="2833635" y="1949380"/>
          <a:ext cx="6441512" cy="356067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9521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139;p20">
            <a:extLst>
              <a:ext uri="{FF2B5EF4-FFF2-40B4-BE49-F238E27FC236}">
                <a16:creationId xmlns:a16="http://schemas.microsoft.com/office/drawing/2014/main" id="{F0E6BC3F-EBE0-674A-ACDD-189F9B0C0EAB}"/>
              </a:ext>
            </a:extLst>
          </p:cNvPr>
          <p:cNvSpPr txBox="1">
            <a:spLocks/>
          </p:cNvSpPr>
          <p:nvPr/>
        </p:nvSpPr>
        <p:spPr>
          <a:xfrm>
            <a:off x="729450" y="0"/>
            <a:ext cx="11084179" cy="535200"/>
          </a:xfrm>
          <a:prstGeom prst="rect">
            <a:avLst/>
          </a:prstGeom>
        </p:spPr>
        <p:txBody>
          <a:bodyPr spcFirstLastPara="1" wrap="square" lIns="91425" tIns="91425" rIns="91425" bIns="91425"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5000"/>
              </a:lnSpc>
              <a:spcBef>
                <a:spcPts val="0"/>
              </a:spcBef>
            </a:pPr>
            <a:r>
              <a:rPr lang="en-US" dirty="0">
                <a:ea typeface="Calibri"/>
                <a:cs typeface="Calibri"/>
                <a:sym typeface="Calibri"/>
              </a:rPr>
              <a:t>Texas Assessment of Knowledge and Skills (TAKS)</a:t>
            </a:r>
          </a:p>
          <a:p>
            <a:pPr>
              <a:lnSpc>
                <a:spcPct val="115000"/>
              </a:lnSpc>
              <a:spcBef>
                <a:spcPts val="0"/>
              </a:spcBef>
              <a:buClr>
                <a:schemeClr val="dk1"/>
              </a:buClr>
              <a:buSzPts val="1100"/>
              <a:buFont typeface="Arial"/>
              <a:buNone/>
            </a:pPr>
            <a:r>
              <a:rPr lang="en-US" sz="3200" dirty="0">
                <a:ea typeface="Calibri"/>
                <a:cs typeface="Calibri"/>
                <a:sym typeface="Calibri"/>
              </a:rPr>
              <a:t>Third, Fourth &amp; Fifth Grade</a:t>
            </a:r>
          </a:p>
        </p:txBody>
      </p:sp>
      <p:sp>
        <p:nvSpPr>
          <p:cNvPr id="4" name="Google Shape;140;p20">
            <a:extLst>
              <a:ext uri="{FF2B5EF4-FFF2-40B4-BE49-F238E27FC236}">
                <a16:creationId xmlns:a16="http://schemas.microsoft.com/office/drawing/2014/main" id="{0210412E-CBC2-BF4F-AA00-657166D992D4}"/>
              </a:ext>
            </a:extLst>
          </p:cNvPr>
          <p:cNvSpPr txBox="1"/>
          <p:nvPr/>
        </p:nvSpPr>
        <p:spPr>
          <a:xfrm>
            <a:off x="729450" y="5323955"/>
            <a:ext cx="11084178" cy="9477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1000"/>
              </a:spcBef>
              <a:spcAft>
                <a:spcPts val="0"/>
              </a:spcAft>
              <a:buNone/>
            </a:pPr>
            <a:r>
              <a:rPr lang="en" i="1" dirty="0">
                <a:latin typeface="Calibri"/>
                <a:ea typeface="Calibri"/>
                <a:cs typeface="Calibri"/>
                <a:sym typeface="Calibri"/>
              </a:rPr>
              <a:t>**</a:t>
            </a:r>
            <a:r>
              <a:rPr lang="en-US" i="1" dirty="0">
                <a:latin typeface="Calibri"/>
                <a:ea typeface="Calibri"/>
                <a:cs typeface="Calibri"/>
                <a:sym typeface="Calibri"/>
              </a:rPr>
              <a:t> </a:t>
            </a:r>
            <a:r>
              <a:rPr lang="en" i="1" dirty="0">
                <a:latin typeface="Calibri"/>
                <a:ea typeface="Calibri"/>
                <a:cs typeface="Calibri"/>
                <a:sym typeface="Calibri"/>
              </a:rPr>
              <a:t>p</a:t>
            </a:r>
            <a:r>
              <a:rPr lang="en-US" i="1" dirty="0">
                <a:latin typeface="Calibri"/>
                <a:ea typeface="Calibri"/>
                <a:cs typeface="Calibri"/>
                <a:sym typeface="Calibri"/>
              </a:rPr>
              <a:t> </a:t>
            </a:r>
            <a:r>
              <a:rPr lang="en" i="1" dirty="0">
                <a:latin typeface="Calibri"/>
                <a:ea typeface="Calibri"/>
                <a:cs typeface="Calibri"/>
                <a:sym typeface="Calibri"/>
              </a:rPr>
              <a:t>&lt; </a:t>
            </a:r>
            <a:r>
              <a:rPr lang="en-US" dirty="0">
                <a:latin typeface="Calibri"/>
                <a:ea typeface="Calibri"/>
                <a:cs typeface="Calibri"/>
                <a:sym typeface="Calibri"/>
              </a:rPr>
              <a:t>0.01.</a:t>
            </a:r>
            <a:r>
              <a:rPr lang="en" dirty="0">
                <a:latin typeface="Calibri"/>
                <a:ea typeface="Calibri"/>
                <a:cs typeface="Calibri"/>
                <a:sym typeface="Calibri"/>
              </a:rPr>
              <a:t> Bars show standard deviation.  </a:t>
            </a:r>
          </a:p>
          <a:p>
            <a:pPr marL="0" lvl="0" indent="0" algn="l" rtl="0">
              <a:lnSpc>
                <a:spcPct val="90000"/>
              </a:lnSpc>
              <a:spcAft>
                <a:spcPts val="0"/>
              </a:spcAft>
              <a:buNone/>
            </a:pPr>
            <a:endParaRPr sz="1000" i="1" dirty="0">
              <a:latin typeface="Calibri"/>
              <a:ea typeface="Calibri"/>
              <a:cs typeface="Calibri"/>
              <a:sym typeface="Calibri"/>
            </a:endParaRPr>
          </a:p>
          <a:p>
            <a:pPr marL="0" lvl="0" indent="0" algn="l" rtl="0">
              <a:lnSpc>
                <a:spcPct val="90000"/>
              </a:lnSpc>
              <a:spcBef>
                <a:spcPts val="1000"/>
              </a:spcBef>
              <a:spcAft>
                <a:spcPts val="0"/>
              </a:spcAft>
              <a:buNone/>
            </a:pPr>
            <a:r>
              <a:rPr lang="en" dirty="0" err="1">
                <a:latin typeface="Calibri"/>
                <a:ea typeface="Calibri"/>
                <a:cs typeface="Calibri"/>
                <a:sym typeface="Calibri"/>
              </a:rPr>
              <a:t>Mallett</a:t>
            </a:r>
            <a:r>
              <a:rPr lang="en" dirty="0">
                <a:latin typeface="Calibri"/>
                <a:ea typeface="Calibri"/>
                <a:cs typeface="Calibri"/>
                <a:sym typeface="Calibri"/>
              </a:rPr>
              <a:t>, J. D., &amp; Schroeder, J. L. (2015). Academic achievement outcomes: A comparison of Montessori and non-Montessori public elementary school students. Journal of Elementary Education, 25(1), 39–53. </a:t>
            </a:r>
            <a:endParaRPr dirty="0">
              <a:latin typeface="Calibri"/>
              <a:ea typeface="Calibri"/>
              <a:cs typeface="Calibri"/>
              <a:sym typeface="Calibri"/>
            </a:endParaRPr>
          </a:p>
        </p:txBody>
      </p:sp>
      <p:graphicFrame>
        <p:nvGraphicFramePr>
          <p:cNvPr id="5" name="Chart 4">
            <a:extLst>
              <a:ext uri="{FF2B5EF4-FFF2-40B4-BE49-F238E27FC236}">
                <a16:creationId xmlns:a16="http://schemas.microsoft.com/office/drawing/2014/main" id="{F7D0F5D5-A9CD-8D4D-9B31-9045E091293E}"/>
              </a:ext>
            </a:extLst>
          </p:cNvPr>
          <p:cNvGraphicFramePr/>
          <p:nvPr>
            <p:extLst>
              <p:ext uri="{D42A27DB-BD31-4B8C-83A1-F6EECF244321}">
                <p14:modId xmlns:p14="http://schemas.microsoft.com/office/powerpoint/2010/main" val="1837026214"/>
              </p:ext>
            </p:extLst>
          </p:nvPr>
        </p:nvGraphicFramePr>
        <p:xfrm>
          <a:off x="2411604" y="1446962"/>
          <a:ext cx="6913265" cy="413992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930666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TotalTime>
  <Words>1642</Words>
  <Application>Microsoft Macintosh PowerPoint</Application>
  <PresentationFormat>Widescreen</PresentationFormat>
  <Paragraphs>117</Paragraphs>
  <Slides>15</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Montessori-science.org</vt:lpstr>
      <vt:lpstr>Mathematics Slides</vt:lpstr>
      <vt:lpstr>PowerPoint Presentation</vt:lpstr>
      <vt:lpstr>Math Change across year--Woodcock Johnson III Applied Problems</vt:lpstr>
      <vt:lpstr>PowerPoint Presentation</vt:lpstr>
      <vt:lpstr>PowerPoint Presentation</vt:lpstr>
      <vt:lpstr>Math Place Value for Larger Numbers The Bean Task (Jones, Thornton &amp; Putt, 1994)</vt:lpstr>
      <vt:lpstr>PowerPoint Presentation</vt:lpstr>
      <vt:lpstr>PowerPoint Presentation</vt:lpstr>
      <vt:lpstr>Math Place Value Test </vt:lpstr>
      <vt:lpstr>Math  Place Value The School Sale Problem (Bednarz &amp; Janvier, 1982)</vt:lpstr>
      <vt:lpstr>Math Number Line Estimation (Siegler &amp; Booth, 2004)</vt:lpstr>
      <vt:lpstr>Math Problem solving   The Flower Task</vt:lpstr>
      <vt:lpstr>Problem Solving Horizontal addition task (Cobb &amp; Wheatley, 1998)</vt:lpstr>
      <vt:lpstr>Problem Solving Vertical addition task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Lillard, Angeline S (asl2h)</cp:lastModifiedBy>
  <cp:revision>19</cp:revision>
  <dcterms:created xsi:type="dcterms:W3CDTF">2020-01-07T21:32:27Z</dcterms:created>
  <dcterms:modified xsi:type="dcterms:W3CDTF">2020-01-20T21:35:59Z</dcterms:modified>
</cp:coreProperties>
</file>