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5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8" r:id="rId2"/>
    <p:sldId id="279" r:id="rId3"/>
    <p:sldId id="270" r:id="rId4"/>
    <p:sldId id="275" r:id="rId5"/>
    <p:sldId id="263" r:id="rId6"/>
    <p:sldId id="256" r:id="rId7"/>
    <p:sldId id="260" r:id="rId8"/>
    <p:sldId id="259" r:id="rId9"/>
    <p:sldId id="294" r:id="rId10"/>
    <p:sldId id="257" r:id="rId11"/>
    <p:sldId id="258" r:id="rId12"/>
    <p:sldId id="261" r:id="rId13"/>
    <p:sldId id="271" r:id="rId14"/>
    <p:sldId id="272" r:id="rId15"/>
    <p:sldId id="273" r:id="rId16"/>
    <p:sldId id="274" r:id="rId17"/>
    <p:sldId id="314" r:id="rId18"/>
    <p:sldId id="29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2351C-4347-5247-BC18-CF2622FD0498}" v="154" dt="2019-12-11T16:01:45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0"/>
    <p:restoredTop sz="65169"/>
  </p:normalViewPr>
  <p:slideViewPr>
    <p:cSldViewPr snapToGrid="0" snapToObjects="1">
      <p:cViewPr varScale="1">
        <p:scale>
          <a:sx n="78" d="100"/>
          <a:sy n="78" d="100"/>
        </p:scale>
        <p:origin x="1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Carroll" userId="09f0385362eac0ad" providerId="LiveId" clId="{C852351C-4347-5247-BC18-CF2622FD0498}"/>
    <pc:docChg chg="custSel addSld delSld modSld sldOrd">
      <pc:chgData name="Christina Carroll" userId="09f0385362eac0ad" providerId="LiveId" clId="{C852351C-4347-5247-BC18-CF2622FD0498}" dt="2019-12-11T16:01:45.346" v="969"/>
      <pc:docMkLst>
        <pc:docMk/>
      </pc:docMkLst>
      <pc:sldChg chg="modSp mod modNotesTx">
        <pc:chgData name="Christina Carroll" userId="09f0385362eac0ad" providerId="LiveId" clId="{C852351C-4347-5247-BC18-CF2622FD0498}" dt="2019-12-11T14:56:54.453" v="719" actId="20577"/>
        <pc:sldMkLst>
          <pc:docMk/>
          <pc:sldMk cId="3493881892" sldId="256"/>
        </pc:sldMkLst>
        <pc:spChg chg="mod">
          <ac:chgData name="Christina Carroll" userId="09f0385362eac0ad" providerId="LiveId" clId="{C852351C-4347-5247-BC18-CF2622FD0498}" dt="2019-12-11T14:49:01.424" v="413" actId="20577"/>
          <ac:spMkLst>
            <pc:docMk/>
            <pc:sldMk cId="3493881892" sldId="256"/>
            <ac:spMk id="9" creationId="{3C296121-79B2-0540-9586-311D5743AE6E}"/>
          </ac:spMkLst>
        </pc:spChg>
        <pc:graphicFrameChg chg="mod">
          <ac:chgData name="Christina Carroll" userId="09f0385362eac0ad" providerId="LiveId" clId="{C852351C-4347-5247-BC18-CF2622FD0498}" dt="2019-12-03T01:45:19.197" v="8" actId="14100"/>
          <ac:graphicFrameMkLst>
            <pc:docMk/>
            <pc:sldMk cId="3493881892" sldId="256"/>
            <ac:graphicFrameMk id="8" creationId="{82631953-C2C1-CD41-AE08-291070FFD92C}"/>
          </ac:graphicFrameMkLst>
        </pc:graphicFrameChg>
      </pc:sldChg>
      <pc:sldChg chg="modSp mod modNotesTx">
        <pc:chgData name="Christina Carroll" userId="09f0385362eac0ad" providerId="LiveId" clId="{C852351C-4347-5247-BC18-CF2622FD0498}" dt="2019-12-11T14:48:45.418" v="381" actId="20577"/>
        <pc:sldMkLst>
          <pc:docMk/>
          <pc:sldMk cId="3912215642" sldId="257"/>
        </pc:sldMkLst>
        <pc:spChg chg="mod">
          <ac:chgData name="Christina Carroll" userId="09f0385362eac0ad" providerId="LiveId" clId="{C852351C-4347-5247-BC18-CF2622FD0498}" dt="2019-12-11T14:48:45.418" v="381" actId="20577"/>
          <ac:spMkLst>
            <pc:docMk/>
            <pc:sldMk cId="3912215642" sldId="257"/>
            <ac:spMk id="6" creationId="{0B840695-6C84-DA41-BC4C-3085B89B2185}"/>
          </ac:spMkLst>
        </pc:spChg>
      </pc:sldChg>
      <pc:sldChg chg="modSp mod modNotesTx">
        <pc:chgData name="Christina Carroll" userId="09f0385362eac0ad" providerId="LiveId" clId="{C852351C-4347-5247-BC18-CF2622FD0498}" dt="2019-12-11T14:58:09.247" v="783" actId="20577"/>
        <pc:sldMkLst>
          <pc:docMk/>
          <pc:sldMk cId="1247695130" sldId="258"/>
        </pc:sldMkLst>
        <pc:spChg chg="mod">
          <ac:chgData name="Christina Carroll" userId="09f0385362eac0ad" providerId="LiveId" clId="{C852351C-4347-5247-BC18-CF2622FD0498}" dt="2019-12-11T14:47:53.438" v="264" actId="20577"/>
          <ac:spMkLst>
            <pc:docMk/>
            <pc:sldMk cId="1247695130" sldId="258"/>
            <ac:spMk id="4" creationId="{33931977-C365-4940-BCF1-7B02E6F3DB26}"/>
          </ac:spMkLst>
        </pc:spChg>
        <pc:spChg chg="mod">
          <ac:chgData name="Christina Carroll" userId="09f0385362eac0ad" providerId="LiveId" clId="{C852351C-4347-5247-BC18-CF2622FD0498}" dt="2019-12-03T02:08:03.389" v="99" actId="1076"/>
          <ac:spMkLst>
            <pc:docMk/>
            <pc:sldMk cId="1247695130" sldId="258"/>
            <ac:spMk id="7" creationId="{F0E2D8CF-309C-FC4E-9B18-1DF0D9F605F6}"/>
          </ac:spMkLst>
        </pc:spChg>
        <pc:graphicFrameChg chg="mod">
          <ac:chgData name="Christina Carroll" userId="09f0385362eac0ad" providerId="LiveId" clId="{C852351C-4347-5247-BC18-CF2622FD0498}" dt="2019-12-03T02:07:41.918" v="98"/>
          <ac:graphicFrameMkLst>
            <pc:docMk/>
            <pc:sldMk cId="1247695130" sldId="258"/>
            <ac:graphicFrameMk id="5" creationId="{BAE85AC7-80E0-E548-BDAC-8861B72F6FE0}"/>
          </ac:graphicFrameMkLst>
        </pc:graphicFrameChg>
      </pc:sldChg>
      <pc:sldChg chg="modSp mod ord">
        <pc:chgData name="Christina Carroll" userId="09f0385362eac0ad" providerId="LiveId" clId="{C852351C-4347-5247-BC18-CF2622FD0498}" dt="2019-12-11T15:59:18.715" v="929"/>
        <pc:sldMkLst>
          <pc:docMk/>
          <pc:sldMk cId="2519150778" sldId="259"/>
        </pc:sldMkLst>
        <pc:spChg chg="mod">
          <ac:chgData name="Christina Carroll" userId="09f0385362eac0ad" providerId="LiveId" clId="{C852351C-4347-5247-BC18-CF2622FD0498}" dt="2019-12-11T14:49:24.854" v="447" actId="1076"/>
          <ac:spMkLst>
            <pc:docMk/>
            <pc:sldMk cId="2519150778" sldId="259"/>
            <ac:spMk id="7" creationId="{DB68FE71-44E4-4141-B6AD-68307A32C1C0}"/>
          </ac:spMkLst>
        </pc:spChg>
        <pc:graphicFrameChg chg="mod">
          <ac:chgData name="Christina Carroll" userId="09f0385362eac0ad" providerId="LiveId" clId="{C852351C-4347-5247-BC18-CF2622FD0498}" dt="2019-12-03T02:10:15.667" v="114"/>
          <ac:graphicFrameMkLst>
            <pc:docMk/>
            <pc:sldMk cId="2519150778" sldId="259"/>
            <ac:graphicFrameMk id="6" creationId="{1C06DC76-DE83-3244-AE3A-6F4A310FE615}"/>
          </ac:graphicFrameMkLst>
        </pc:graphicFrameChg>
      </pc:sldChg>
      <pc:sldChg chg="modSp mod ord modNotesTx">
        <pc:chgData name="Christina Carroll" userId="09f0385362eac0ad" providerId="LiveId" clId="{C852351C-4347-5247-BC18-CF2622FD0498}" dt="2019-12-11T15:59:15.186" v="928"/>
        <pc:sldMkLst>
          <pc:docMk/>
          <pc:sldMk cId="3878341352" sldId="260"/>
        </pc:sldMkLst>
        <pc:graphicFrameChg chg="mod">
          <ac:chgData name="Christina Carroll" userId="09f0385362eac0ad" providerId="LiveId" clId="{C852351C-4347-5247-BC18-CF2622FD0498}" dt="2019-12-03T01:56:20.553" v="45"/>
          <ac:graphicFrameMkLst>
            <pc:docMk/>
            <pc:sldMk cId="3878341352" sldId="260"/>
            <ac:graphicFrameMk id="4" creationId="{12CF3D0C-BE2F-5B47-A14A-524FF0172C27}"/>
          </ac:graphicFrameMkLst>
        </pc:graphicFrameChg>
      </pc:sldChg>
      <pc:sldChg chg="modNotesTx">
        <pc:chgData name="Christina Carroll" userId="09f0385362eac0ad" providerId="LiveId" clId="{C852351C-4347-5247-BC18-CF2622FD0498}" dt="2019-12-11T15:01:56.069" v="906" actId="20577"/>
        <pc:sldMkLst>
          <pc:docMk/>
          <pc:sldMk cId="2691455859" sldId="261"/>
        </pc:sldMkLst>
      </pc:sldChg>
      <pc:sldChg chg="modSp mod">
        <pc:chgData name="Christina Carroll" userId="09f0385362eac0ad" providerId="LiveId" clId="{C852351C-4347-5247-BC18-CF2622FD0498}" dt="2019-12-11T14:49:35.135" v="478" actId="20577"/>
        <pc:sldMkLst>
          <pc:docMk/>
          <pc:sldMk cId="3498072697" sldId="262"/>
        </pc:sldMkLst>
        <pc:spChg chg="mod">
          <ac:chgData name="Christina Carroll" userId="09f0385362eac0ad" providerId="LiveId" clId="{C852351C-4347-5247-BC18-CF2622FD0498}" dt="2019-12-11T14:49:35.135" v="478" actId="20577"/>
          <ac:spMkLst>
            <pc:docMk/>
            <pc:sldMk cId="3498072697" sldId="262"/>
            <ac:spMk id="5" creationId="{383607CB-3C66-2E41-874E-4F4A3E54DE10}"/>
          </ac:spMkLst>
        </pc:spChg>
        <pc:spChg chg="mod">
          <ac:chgData name="Christina Carroll" userId="09f0385362eac0ad" providerId="LiveId" clId="{C852351C-4347-5247-BC18-CF2622FD0498}" dt="2019-12-03T02:17:57.846" v="137" actId="1076"/>
          <ac:spMkLst>
            <pc:docMk/>
            <pc:sldMk cId="3498072697" sldId="262"/>
            <ac:spMk id="7" creationId="{6AE41CBB-773D-3E40-A6FC-60BE1E87AC5F}"/>
          </ac:spMkLst>
        </pc:spChg>
        <pc:graphicFrameChg chg="mod">
          <ac:chgData name="Christina Carroll" userId="09f0385362eac0ad" providerId="LiveId" clId="{C852351C-4347-5247-BC18-CF2622FD0498}" dt="2019-12-04T02:01:34.402" v="162" actId="1076"/>
          <ac:graphicFrameMkLst>
            <pc:docMk/>
            <pc:sldMk cId="3498072697" sldId="262"/>
            <ac:graphicFrameMk id="6" creationId="{070CA1C5-8782-8948-AA73-75D1E9ACF3EB}"/>
          </ac:graphicFrameMkLst>
        </pc:graphicFrameChg>
      </pc:sldChg>
      <pc:sldChg chg="addSp modSp add ord">
        <pc:chgData name="Christina Carroll" userId="09f0385362eac0ad" providerId="LiveId" clId="{C852351C-4347-5247-BC18-CF2622FD0498}" dt="2019-12-11T15:59:06.217" v="927"/>
        <pc:sldMkLst>
          <pc:docMk/>
          <pc:sldMk cId="1917269773" sldId="263"/>
        </pc:sldMkLst>
        <pc:spChg chg="add mod">
          <ac:chgData name="Christina Carroll" userId="09f0385362eac0ad" providerId="LiveId" clId="{C852351C-4347-5247-BC18-CF2622FD0498}" dt="2019-12-11T15:57:21.201" v="920" actId="255"/>
          <ac:spMkLst>
            <pc:docMk/>
            <pc:sldMk cId="1917269773" sldId="263"/>
            <ac:spMk id="2" creationId="{B1923C15-157E-3A42-B67F-086FA5019514}"/>
          </ac:spMkLst>
        </pc:spChg>
      </pc:sldChg>
      <pc:sldChg chg="add del">
        <pc:chgData name="Christina Carroll" userId="09f0385362eac0ad" providerId="LiveId" clId="{C852351C-4347-5247-BC18-CF2622FD0498}" dt="2019-12-11T15:54:50.063" v="909" actId="2696"/>
        <pc:sldMkLst>
          <pc:docMk/>
          <pc:sldMk cId="3306993402" sldId="263"/>
        </pc:sldMkLst>
      </pc:sldChg>
      <pc:sldChg chg="add del">
        <pc:chgData name="Christina Carroll" userId="09f0385362eac0ad" providerId="LiveId" clId="{C852351C-4347-5247-BC18-CF2622FD0498}" dt="2019-12-11T15:54:50.089" v="910" actId="2696"/>
        <pc:sldMkLst>
          <pc:docMk/>
          <pc:sldMk cId="1933910491" sldId="264"/>
        </pc:sldMkLst>
      </pc:sldChg>
      <pc:sldChg chg="add del">
        <pc:chgData name="Christina Carroll" userId="09f0385362eac0ad" providerId="LiveId" clId="{C852351C-4347-5247-BC18-CF2622FD0498}" dt="2019-12-11T15:54:50.108" v="911" actId="2696"/>
        <pc:sldMkLst>
          <pc:docMk/>
          <pc:sldMk cId="3015105534" sldId="265"/>
        </pc:sldMkLst>
      </pc:sldChg>
      <pc:sldChg chg="add del">
        <pc:chgData name="Christina Carroll" userId="09f0385362eac0ad" providerId="LiveId" clId="{C852351C-4347-5247-BC18-CF2622FD0498}" dt="2019-12-11T15:54:50.126" v="912" actId="2696"/>
        <pc:sldMkLst>
          <pc:docMk/>
          <pc:sldMk cId="3898789011" sldId="266"/>
        </pc:sldMkLst>
      </pc:sldChg>
      <pc:sldChg chg="add del">
        <pc:chgData name="Christina Carroll" userId="09f0385362eac0ad" providerId="LiveId" clId="{C852351C-4347-5247-BC18-CF2622FD0498}" dt="2019-12-11T15:54:50.144" v="913" actId="2696"/>
        <pc:sldMkLst>
          <pc:docMk/>
          <pc:sldMk cId="2970354032" sldId="267"/>
        </pc:sldMkLst>
      </pc:sldChg>
      <pc:sldChg chg="add del">
        <pc:chgData name="Christina Carroll" userId="09f0385362eac0ad" providerId="LiveId" clId="{C852351C-4347-5247-BC18-CF2622FD0498}" dt="2019-12-11T15:54:50.162" v="914" actId="2696"/>
        <pc:sldMkLst>
          <pc:docMk/>
          <pc:sldMk cId="3796207278" sldId="268"/>
        </pc:sldMkLst>
      </pc:sldChg>
      <pc:sldChg chg="add ord">
        <pc:chgData name="Christina Carroll" userId="09f0385362eac0ad" providerId="LiveId" clId="{C852351C-4347-5247-BC18-CF2622FD0498}" dt="2019-12-11T15:59:33.917" v="933"/>
        <pc:sldMkLst>
          <pc:docMk/>
          <pc:sldMk cId="1923809392" sldId="269"/>
        </pc:sldMkLst>
      </pc:sldChg>
      <pc:sldChg chg="add ord">
        <pc:chgData name="Christina Carroll" userId="09f0385362eac0ad" providerId="LiveId" clId="{C852351C-4347-5247-BC18-CF2622FD0498}" dt="2019-12-11T15:58:33.502" v="922"/>
        <pc:sldMkLst>
          <pc:docMk/>
          <pc:sldMk cId="2529674591" sldId="270"/>
        </pc:sldMkLst>
      </pc:sldChg>
      <pc:sldChg chg="add">
        <pc:chgData name="Christina Carroll" userId="09f0385362eac0ad" providerId="LiveId" clId="{C852351C-4347-5247-BC18-CF2622FD0498}" dt="2019-12-11T15:54:23.242" v="908"/>
        <pc:sldMkLst>
          <pc:docMk/>
          <pc:sldMk cId="2091527635" sldId="271"/>
        </pc:sldMkLst>
      </pc:sldChg>
      <pc:sldChg chg="add">
        <pc:chgData name="Christina Carroll" userId="09f0385362eac0ad" providerId="LiveId" clId="{C852351C-4347-5247-BC18-CF2622FD0498}" dt="2019-12-11T15:54:23.242" v="908"/>
        <pc:sldMkLst>
          <pc:docMk/>
          <pc:sldMk cId="1123324424" sldId="272"/>
        </pc:sldMkLst>
      </pc:sldChg>
      <pc:sldChg chg="add">
        <pc:chgData name="Christina Carroll" userId="09f0385362eac0ad" providerId="LiveId" clId="{C852351C-4347-5247-BC18-CF2622FD0498}" dt="2019-12-11T15:54:23.242" v="908"/>
        <pc:sldMkLst>
          <pc:docMk/>
          <pc:sldMk cId="3080246470" sldId="273"/>
        </pc:sldMkLst>
      </pc:sldChg>
      <pc:sldChg chg="add">
        <pc:chgData name="Christina Carroll" userId="09f0385362eac0ad" providerId="LiveId" clId="{C852351C-4347-5247-BC18-CF2622FD0498}" dt="2019-12-11T15:54:23.242" v="908"/>
        <pc:sldMkLst>
          <pc:docMk/>
          <pc:sldMk cId="2896806202" sldId="274"/>
        </pc:sldMkLst>
      </pc:sldChg>
      <pc:sldChg chg="modSp add ord">
        <pc:chgData name="Christina Carroll" userId="09f0385362eac0ad" providerId="LiveId" clId="{C852351C-4347-5247-BC18-CF2622FD0498}" dt="2019-12-11T15:59:06.217" v="927"/>
        <pc:sldMkLst>
          <pc:docMk/>
          <pc:sldMk cId="1562750844" sldId="275"/>
        </pc:sldMkLst>
        <pc:spChg chg="mod">
          <ac:chgData name="Christina Carroll" userId="09f0385362eac0ad" providerId="LiveId" clId="{C852351C-4347-5247-BC18-CF2622FD0498}" dt="2019-12-11T15:57:35.803" v="921" actId="255"/>
          <ac:spMkLst>
            <pc:docMk/>
            <pc:sldMk cId="1562750844" sldId="275"/>
            <ac:spMk id="2" creationId="{00000000-0000-0000-0000-000000000000}"/>
          </ac:spMkLst>
        </pc:spChg>
      </pc:sldChg>
      <pc:sldChg chg="modSp add">
        <pc:chgData name="Christina Carroll" userId="09f0385362eac0ad" providerId="LiveId" clId="{C852351C-4347-5247-BC18-CF2622FD0498}" dt="2019-12-11T16:01:45.346" v="969"/>
        <pc:sldMkLst>
          <pc:docMk/>
          <pc:sldMk cId="2309970763" sldId="276"/>
        </pc:sldMkLst>
        <pc:spChg chg="mod">
          <ac:chgData name="Christina Carroll" userId="09f0385362eac0ad" providerId="LiveId" clId="{C852351C-4347-5247-BC18-CF2622FD0498}" dt="2019-12-11T16:00:09.383" v="968" actId="20577"/>
          <ac:spMkLst>
            <pc:docMk/>
            <pc:sldMk cId="2309970763" sldId="276"/>
            <ac:spMk id="2" creationId="{9CFC8705-BFC7-DB47-8E6E-30C3BA159AF3}"/>
          </ac:spMkLst>
        </pc:spChg>
        <pc:spChg chg="mod">
          <ac:chgData name="Christina Carroll" userId="09f0385362eac0ad" providerId="LiveId" clId="{C852351C-4347-5247-BC18-CF2622FD0498}" dt="2019-12-11T16:01:45.346" v="969"/>
          <ac:spMkLst>
            <pc:docMk/>
            <pc:sldMk cId="2309970763" sldId="276"/>
            <ac:spMk id="3" creationId="{187FDBDD-D927-BA4C-8B7C-E23CC2892F7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Mean Rank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39.869999999999997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FB-1246-B335-0A92FA3D96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Mean Rank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16.55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FB-1246-B335-0A92FA3D9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040736"/>
        <c:axId val="2106217216"/>
      </c:barChart>
      <c:catAx>
        <c:axId val="2104040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06217216"/>
        <c:crosses val="autoZero"/>
        <c:auto val="1"/>
        <c:lblAlgn val="ctr"/>
        <c:lblOffset val="100"/>
        <c:noMultiLvlLbl val="0"/>
      </c:catAx>
      <c:valAx>
        <c:axId val="210621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Mean</a:t>
                </a:r>
                <a:r>
                  <a:rPr lang="en-US" sz="2000" baseline="0" dirty="0"/>
                  <a:t> Rank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8.5959848936015097E-4"/>
              <c:y val="0.340963170408733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04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54281258321E-2"/>
          <c:y val="3.5906656757070998E-2"/>
          <c:w val="0.62348919700254901"/>
          <c:h val="0.7312759891325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Classic Montessori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Sheet1!$A$2:$A$3</c:f>
              <c:strCache>
                <c:ptCount val="2"/>
                <c:pt idx="0">
                  <c:v>Fall</c:v>
                </c:pt>
                <c:pt idx="1">
                  <c:v>Spring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0.22</c:v>
                </c:pt>
                <c:pt idx="1">
                  <c:v>0.56000000000000005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02-9746-A317-201DC58299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Supplemented Montessori</c:v>
                </c:pt>
              </c:strCache>
            </c:strRef>
          </c:tx>
          <c:spPr>
            <a:ln w="508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76200">
                <a:solidFill>
                  <a:schemeClr val="accent6"/>
                </a:solidFill>
              </a:ln>
              <a:effectLst/>
            </c:spPr>
          </c:marker>
          <c:cat>
            <c:strRef>
              <c:f>Sheet1!$A$2:$A$3</c:f>
              <c:strCache>
                <c:ptCount val="2"/>
                <c:pt idx="0">
                  <c:v>Fall</c:v>
                </c:pt>
                <c:pt idx="1">
                  <c:v>Spring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0.42</c:v>
                </c:pt>
                <c:pt idx="1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02-9746-A317-201DC58299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  <a:effectLst/>
            </c:spPr>
          </c:marker>
          <c:cat>
            <c:strRef>
              <c:f>Sheet1!$A$2:$A$3</c:f>
              <c:strCache>
                <c:ptCount val="2"/>
                <c:pt idx="0">
                  <c:v>Fall</c:v>
                </c:pt>
                <c:pt idx="1">
                  <c:v>Spring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0.35</c:v>
                </c:pt>
                <c:pt idx="1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02-9746-A317-201DC58299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6321328"/>
        <c:axId val="2116324464"/>
      </c:lineChart>
      <c:catAx>
        <c:axId val="211632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324464"/>
        <c:crosses val="autoZero"/>
        <c:auto val="1"/>
        <c:lblAlgn val="ctr"/>
        <c:lblOffset val="100"/>
        <c:noMultiLvlLbl val="0"/>
      </c:catAx>
      <c:valAx>
        <c:axId val="211632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32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971822815626302"/>
          <c:y val="0.100574122258487"/>
          <c:w val="0.33877610407394698"/>
          <c:h val="0.627992125640435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0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Teacher Support</c:v>
                </c:pt>
                <c:pt idx="1">
                  <c:v>Classroom Order</c:v>
                </c:pt>
                <c:pt idx="2">
                  <c:v>Emotional Safety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3.2</c:v>
                </c:pt>
                <c:pt idx="1">
                  <c:v>3.7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7-CF48-BB3D-11B1600BE1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0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Teacher Support</c:v>
                </c:pt>
                <c:pt idx="1">
                  <c:v>Classroom Order</c:v>
                </c:pt>
                <c:pt idx="2">
                  <c:v>Emotional Safety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2.7</c:v>
                </c:pt>
                <c:pt idx="1">
                  <c:v>3.3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37-CF48-BB3D-11B1600BE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7373456"/>
        <c:axId val="2117376800"/>
      </c:barChart>
      <c:catAx>
        <c:axId val="211737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376800"/>
        <c:crosses val="autoZero"/>
        <c:auto val="1"/>
        <c:lblAlgn val="ctr"/>
        <c:lblOffset val="100"/>
        <c:noMultiLvlLbl val="0"/>
      </c:catAx>
      <c:valAx>
        <c:axId val="211737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373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2.6349999999999998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Sheet1!$A$10</c:f>
              <c:strCache>
                <c:ptCount val="1"/>
                <c:pt idx="0">
                  <c:v>Positive Peer Play</c:v>
                </c:pt>
              </c:strCache>
            </c:strRef>
          </c:cat>
          <c:val>
            <c:numRef>
              <c:f>Sheet1!$B$10</c:f>
              <c:numCache>
                <c:formatCode>General</c:formatCode>
                <c:ptCount val="1"/>
                <c:pt idx="0">
                  <c:v>13.98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5C-F040-BC87-D908D26E35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3.1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Sheet1!$A$10</c:f>
              <c:strCache>
                <c:ptCount val="1"/>
                <c:pt idx="0">
                  <c:v>Positive Peer Play</c:v>
                </c:pt>
              </c:strCache>
            </c:strRef>
          </c:cat>
          <c:val>
            <c:numRef>
              <c:f>Sheet1!$C$10</c:f>
              <c:numCache>
                <c:formatCode>General</c:formatCode>
                <c:ptCount val="1"/>
                <c:pt idx="0">
                  <c:v>10.61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5C-F040-BC87-D908D26E3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7443824"/>
        <c:axId val="2117446752"/>
      </c:barChart>
      <c:catAx>
        <c:axId val="2117443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7446752"/>
        <c:crosses val="autoZero"/>
        <c:auto val="1"/>
        <c:lblAlgn val="ctr"/>
        <c:lblOffset val="100"/>
        <c:noMultiLvlLbl val="0"/>
      </c:catAx>
      <c:valAx>
        <c:axId val="211744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44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48499999999999999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Ambiguous Rough/Tumble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1-F748-8211-55B06D35A2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1.91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Ambiguous Rough/Tumble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1-F748-8211-55B06D35A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7508912"/>
        <c:axId val="2117511840"/>
      </c:barChart>
      <c:catAx>
        <c:axId val="2117508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7511840"/>
        <c:crosses val="autoZero"/>
        <c:auto val="1"/>
        <c:lblAlgn val="ctr"/>
        <c:lblOffset val="100"/>
        <c:noMultiLvlLbl val="0"/>
      </c:catAx>
      <c:valAx>
        <c:axId val="211751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508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2.8450000000000002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School Feelings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2-1E45-A7FA-163B7BD3EE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3.66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School Feelings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52-1E45-A7FA-163B7BD3E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9268864"/>
        <c:axId val="2119272208"/>
      </c:barChart>
      <c:catAx>
        <c:axId val="211926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272208"/>
        <c:crosses val="autoZero"/>
        <c:auto val="1"/>
        <c:lblAlgn val="ctr"/>
        <c:lblOffset val="100"/>
        <c:noMultiLvlLbl val="0"/>
      </c:catAx>
      <c:valAx>
        <c:axId val="211927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26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Measures</a:t>
            </a:r>
            <a:endParaRPr lang="en-US" dirty="0"/>
          </a:p>
        </c:rich>
      </c:tx>
      <c:layout>
        <c:manualLayout>
          <c:xMode val="edge"/>
          <c:yMode val="edge"/>
          <c:x val="0.451213720567538"/>
          <c:y val="5.837284991421030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 Children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Physical</c:v>
                </c:pt>
                <c:pt idx="1">
                  <c:v>Social</c:v>
                </c:pt>
                <c:pt idx="2">
                  <c:v>Temperament</c:v>
                </c:pt>
                <c:pt idx="3">
                  <c:v>Education</c:v>
                </c:pt>
                <c:pt idx="4">
                  <c:v>Moral</c:v>
                </c:pt>
                <c:pt idx="5">
                  <c:v>Intellectual</c:v>
                </c:pt>
                <c:pt idx="6">
                  <c:v>Global Self-Concept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56.44</c:v>
                </c:pt>
                <c:pt idx="1">
                  <c:v>56.94</c:v>
                </c:pt>
                <c:pt idx="2">
                  <c:v>56.42</c:v>
                </c:pt>
                <c:pt idx="3">
                  <c:v>55.1</c:v>
                </c:pt>
                <c:pt idx="4">
                  <c:v>55.79</c:v>
                </c:pt>
                <c:pt idx="5">
                  <c:v>56.29</c:v>
                </c:pt>
                <c:pt idx="6">
                  <c:v>56.74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06-0B42-B3F2-9E12856B35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Traditional Children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Physical</c:v>
                </c:pt>
                <c:pt idx="1">
                  <c:v>Social</c:v>
                </c:pt>
                <c:pt idx="2">
                  <c:v>Temperament</c:v>
                </c:pt>
                <c:pt idx="3">
                  <c:v>Education</c:v>
                </c:pt>
                <c:pt idx="4">
                  <c:v>Moral</c:v>
                </c:pt>
                <c:pt idx="5">
                  <c:v>Intellectual</c:v>
                </c:pt>
                <c:pt idx="6">
                  <c:v>Global Self-Concept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43.37</c:v>
                </c:pt>
                <c:pt idx="1">
                  <c:v>42.85</c:v>
                </c:pt>
                <c:pt idx="2">
                  <c:v>43.38</c:v>
                </c:pt>
                <c:pt idx="3">
                  <c:v>44.75</c:v>
                </c:pt>
                <c:pt idx="4">
                  <c:v>44.04</c:v>
                </c:pt>
                <c:pt idx="5">
                  <c:v>43.52</c:v>
                </c:pt>
                <c:pt idx="6">
                  <c:v>43.06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06-0B42-B3F2-9E12856B3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7299552"/>
        <c:axId val="2107302912"/>
      </c:barChart>
      <c:catAx>
        <c:axId val="210729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302912"/>
        <c:crosses val="autoZero"/>
        <c:auto val="1"/>
        <c:lblAlgn val="ctr"/>
        <c:lblOffset val="100"/>
        <c:noMultiLvlLbl val="0"/>
      </c:catAx>
      <c:valAx>
        <c:axId val="210730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2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4720985963711098"/>
          <c:y val="0.86816262032505898"/>
          <c:w val="0.38891351896230397"/>
          <c:h val="0.131837379674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 Children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Very High</c:v>
                </c:pt>
                <c:pt idx="1">
                  <c:v>High</c:v>
                </c:pt>
                <c:pt idx="2">
                  <c:v>Medium</c:v>
                </c:pt>
                <c:pt idx="3">
                  <c:v>Low</c:v>
                </c:pt>
                <c:pt idx="4">
                  <c:v>Very Low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98.9</c:v>
                </c:pt>
                <c:pt idx="1">
                  <c:v>45.6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E-1044-ADC1-BB4CCA305B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Traditional Children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Very High</c:v>
                </c:pt>
                <c:pt idx="1">
                  <c:v>High</c:v>
                </c:pt>
                <c:pt idx="2">
                  <c:v>Medium</c:v>
                </c:pt>
                <c:pt idx="3">
                  <c:v>Low</c:v>
                </c:pt>
                <c:pt idx="4">
                  <c:v>Very Low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43.9</c:v>
                </c:pt>
                <c:pt idx="1">
                  <c:v>1.1000000000000001</c:v>
                </c:pt>
                <c:pt idx="2">
                  <c:v>4.9000000000000004</c:v>
                </c:pt>
                <c:pt idx="3">
                  <c:v>5.6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AE-1044-ADC1-BB4CCA305B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7365824"/>
        <c:axId val="2107369184"/>
      </c:barChart>
      <c:catAx>
        <c:axId val="210736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369184"/>
        <c:crosses val="autoZero"/>
        <c:auto val="1"/>
        <c:lblAlgn val="ctr"/>
        <c:lblOffset val="100"/>
        <c:noMultiLvlLbl val="0"/>
      </c:catAx>
      <c:valAx>
        <c:axId val="21073691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3658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638660656548398"/>
          <c:y val="4.7168480131858301E-2"/>
          <c:w val="0.20983548252120701"/>
          <c:h val="0.310730170811828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54281258321E-2"/>
          <c:y val="3.5906656757070998E-2"/>
          <c:w val="0.71406890714747595"/>
          <c:h val="0.822631567577605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0.20499999999999999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0.20499999999999999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Mean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5D-D84A-A76D-0528F16436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0.255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0.255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Mean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5D-D84A-A76D-0528F1643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7421840"/>
        <c:axId val="2107424784"/>
      </c:barChart>
      <c:catAx>
        <c:axId val="21074218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07424784"/>
        <c:crosses val="autoZero"/>
        <c:auto val="1"/>
        <c:lblAlgn val="ctr"/>
        <c:lblOffset val="100"/>
        <c:noMultiLvlLbl val="0"/>
      </c:catAx>
      <c:valAx>
        <c:axId val="210742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4218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4331650119822001"/>
          <c:y val="4.8038557335697701E-2"/>
          <c:w val="0.24525105557457499"/>
          <c:h val="0.2748363836594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54281258321E-2"/>
          <c:y val="3.5906656757070998E-2"/>
          <c:w val="0.62711238540834502"/>
          <c:h val="0.7312759891325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Classic Montessori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Sheet1!$A$2:$A$3</c:f>
              <c:strCache>
                <c:ptCount val="2"/>
                <c:pt idx="0">
                  <c:v>Fall</c:v>
                </c:pt>
                <c:pt idx="1">
                  <c:v>Spring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1.5</c:v>
                </c:pt>
                <c:pt idx="1">
                  <c:v>1.89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3B-DA40-ACAE-E0F8EB6647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Supplemented Montessori</c:v>
                </c:pt>
              </c:strCache>
            </c:strRef>
          </c:tx>
          <c:spPr>
            <a:ln w="508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76200">
                <a:solidFill>
                  <a:schemeClr val="accent6"/>
                </a:solidFill>
              </a:ln>
              <a:effectLst/>
            </c:spPr>
          </c:marker>
          <c:cat>
            <c:strRef>
              <c:f>Sheet1!$A$2:$A$3</c:f>
              <c:strCache>
                <c:ptCount val="2"/>
                <c:pt idx="0">
                  <c:v>Fall</c:v>
                </c:pt>
                <c:pt idx="1">
                  <c:v>Spring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1.25</c:v>
                </c:pt>
                <c:pt idx="1">
                  <c:v>1.47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3B-DA40-ACAE-E0F8EB6647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rgbClr val="FF0000"/>
                </a:solidFill>
              </a:ln>
              <a:effectLst/>
            </c:spPr>
          </c:marker>
          <c:cat>
            <c:strRef>
              <c:f>Sheet1!$A$2:$A$3</c:f>
              <c:strCache>
                <c:ptCount val="2"/>
                <c:pt idx="0">
                  <c:v>Fall</c:v>
                </c:pt>
                <c:pt idx="1">
                  <c:v>Spring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1.63</c:v>
                </c:pt>
                <c:pt idx="1">
                  <c:v>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3B-DA40-ACAE-E0F8EB6647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3632624"/>
        <c:axId val="2063629472"/>
      </c:lineChart>
      <c:catAx>
        <c:axId val="206363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629472"/>
        <c:crosses val="autoZero"/>
        <c:auto val="1"/>
        <c:lblAlgn val="ctr"/>
        <c:lblOffset val="100"/>
        <c:noMultiLvlLbl val="0"/>
      </c:catAx>
      <c:valAx>
        <c:axId val="2063629472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63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179552284225297"/>
          <c:y val="0.109330049745618"/>
          <c:w val="0.32820447715774698"/>
          <c:h val="0.52585411659586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983700407014298E-2"/>
          <c:y val="3.5914010816902799E-2"/>
          <c:w val="0.64321436722583603"/>
          <c:h val="0.822602381152647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Classic 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0.42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0.42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E-F140-BF25-C82F091095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Supplemented Montessori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0.40500000000000003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0.40500000000000003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BE-F140-BF25-C82F091095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0.63500000000000001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0.63500000000000001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BE-F140-BF25-C82F091095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5574048"/>
        <c:axId val="2065628736"/>
      </c:barChart>
      <c:catAx>
        <c:axId val="20655740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65628736"/>
        <c:crosses val="autoZero"/>
        <c:auto val="1"/>
        <c:lblAlgn val="ctr"/>
        <c:lblOffset val="100"/>
        <c:noMultiLvlLbl val="0"/>
      </c:catAx>
      <c:valAx>
        <c:axId val="206562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57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982426109779803"/>
          <c:y val="1.7511854974263101E-2"/>
          <c:w val="0.31909543915706201"/>
          <c:h val="0.482074479160203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3200">
                <a:latin typeface="+mj-lt"/>
              </a:rPr>
              <a:t>Social Knowledge:</a:t>
            </a:r>
            <a:r>
              <a:rPr lang="en-US" sz="3200" baseline="0">
                <a:latin typeface="+mj-lt"/>
              </a:rPr>
              <a:t> </a:t>
            </a:r>
            <a:r>
              <a:rPr lang="en-US" sz="3200">
                <a:latin typeface="+mj-lt"/>
              </a:rPr>
              <a:t>Theory of Mind </a:t>
            </a:r>
            <a:r>
              <a:rPr lang="en-US" sz="3200" b="0" i="0" u="none" strike="noStrike" baseline="0">
                <a:effectLst/>
              </a:rPr>
              <a:t> Scale</a:t>
            </a:r>
            <a:r>
              <a:rPr lang="en-US" sz="3200" b="0" i="0" u="none" strike="noStrike" baseline="0"/>
              <a:t> </a:t>
            </a:r>
            <a:endParaRPr lang="en-US" sz="3200">
              <a:latin typeface="+mj-lt"/>
            </a:endParaRPr>
          </a:p>
        </c:rich>
      </c:tx>
      <c:layout>
        <c:manualLayout>
          <c:xMode val="edge"/>
          <c:yMode val="edge"/>
          <c:x val="4.6875000000001776E-5"/>
          <c:y val="1.17187492791123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4145915354330698E-2"/>
          <c:y val="0.236702126187123"/>
          <c:w val="0.73805720964566901"/>
          <c:h val="0.659688443670739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9699249507873998E-2"/>
                  <c:y val="-3.63281227652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83599901574801"/>
                      <c:h val="0.16080467760798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1E4-1C4C-B8B2-A4754E322130}"/>
                </c:ext>
              </c:extLst>
            </c:dLbl>
            <c:dLbl>
              <c:idx val="2"/>
              <c:layout>
                <c:manualLayout>
                  <c:x val="-6.7355561023622001E-2"/>
                  <c:y val="-1.64062489907573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023499015747998E-2"/>
                      <c:h val="6.939843323090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E4-1C4C-B8B2-A4754E322130}"/>
                </c:ext>
              </c:extLst>
            </c:dLbl>
            <c:dLbl>
              <c:idx val="3"/>
              <c:layout>
                <c:manualLayout>
                  <c:x val="-3.4543061023622E-2"/>
                  <c:y val="-3.2812497981514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E4-1C4C-B8B2-A4754E322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0.82</c:v>
                </c:pt>
                <c:pt idx="1">
                  <c:v>1.37</c:v>
                </c:pt>
                <c:pt idx="2">
                  <c:v>2.35</c:v>
                </c:pt>
                <c:pt idx="3">
                  <c:v>3.14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E4-1C4C-B8B2-A4754E3221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8293061023622001E-2"/>
                  <c:y val="3.5156247837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E4-1C4C-B8B2-A4754E322130}"/>
                </c:ext>
              </c:extLst>
            </c:dLbl>
            <c:dLbl>
              <c:idx val="2"/>
              <c:layout>
                <c:manualLayout>
                  <c:x val="-4.2355561023622E-2"/>
                  <c:y val="6.32812461072067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523499015748001E-2"/>
                      <c:h val="6.939843323090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E4-1C4C-B8B2-A4754E322130}"/>
                </c:ext>
              </c:extLst>
            </c:dLbl>
            <c:dLbl>
              <c:idx val="3"/>
              <c:layout>
                <c:manualLayout>
                  <c:x val="-1.8867249015747999E-2"/>
                  <c:y val="2.8124998269869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E4-1C4C-B8B2-A4754E322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0.87</c:v>
                </c:pt>
                <c:pt idx="1">
                  <c:v>1.28</c:v>
                </c:pt>
                <c:pt idx="2">
                  <c:v>1.94</c:v>
                </c:pt>
                <c:pt idx="3">
                  <c:v>2.79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1E4-1C4C-B8B2-A4754E32213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33028080"/>
        <c:axId val="1933030400"/>
      </c:lineChart>
      <c:catAx>
        <c:axId val="193302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3030400"/>
        <c:crosses val="autoZero"/>
        <c:auto val="1"/>
        <c:lblAlgn val="ctr"/>
        <c:lblOffset val="100"/>
        <c:noMultiLvlLbl val="0"/>
      </c:catAx>
      <c:valAx>
        <c:axId val="1933030400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302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54285019807199E-2"/>
          <c:y val="3.8416212102771401E-2"/>
          <c:w val="0.68146018120318197"/>
          <c:h val="0.81023509466854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1.57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1.57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CF-1D45-A9E3-85ED606A70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1.04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1.04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CF-1D45-A9E3-85ED606A7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4676144"/>
        <c:axId val="2064673184"/>
      </c:barChart>
      <c:catAx>
        <c:axId val="2064676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64673184"/>
        <c:crosses val="autoZero"/>
        <c:auto val="1"/>
        <c:lblAlgn val="ctr"/>
        <c:lblOffset val="100"/>
        <c:noMultiLvlLbl val="0"/>
      </c:catAx>
      <c:valAx>
        <c:axId val="206467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467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50763927000295"/>
          <c:y val="2.20991201314947E-2"/>
          <c:w val="0.26849236072999699"/>
          <c:h val="0.356497589797114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57324356194599E-2"/>
          <c:y val="3.8424080145853801E-2"/>
          <c:w val="0.68749581574042395"/>
          <c:h val="0.81020386837255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0.73499999999999999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0.73499999999999999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A2-2240-BD31-8D4F12D347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0.75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0.75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A-0C46-8ADD-AAB1179BD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6264560"/>
        <c:axId val="2116267504"/>
      </c:barChart>
      <c:catAx>
        <c:axId val="2116264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6267504"/>
        <c:crosses val="autoZero"/>
        <c:auto val="1"/>
        <c:lblAlgn val="ctr"/>
        <c:lblOffset val="100"/>
        <c:noMultiLvlLbl val="0"/>
      </c:catAx>
      <c:valAx>
        <c:axId val="211626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26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847911674084199"/>
          <c:y val="6.8923073896906495E-2"/>
          <c:w val="0.26096447183232502"/>
          <c:h val="0.400229894383815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0.87691</cdr:x>
      <cdr:y>0.14882</cdr:y>
    </cdr:from>
    <cdr:to>
      <cdr:x>0.92512</cdr:x>
      <cdr:y>0.14936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DAB815C6-F723-F84D-A0F3-EB6269034F64}"/>
            </a:ext>
          </a:extLst>
        </cdr:cNvPr>
        <cdr:cNvCxnSpPr/>
      </cdr:nvCxnSpPr>
      <cdr:spPr>
        <a:xfrm xmlns:a="http://schemas.openxmlformats.org/drawingml/2006/main">
          <a:off x="9221183" y="647572"/>
          <a:ext cx="507017" cy="23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0.61316</cdr:x>
      <cdr:y>0.15228</cdr:y>
    </cdr:from>
    <cdr:to>
      <cdr:x>0.66138</cdr:x>
      <cdr:y>0.15283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B2C5DBD3-A301-9545-9F98-82CB6A86F3BB}"/>
            </a:ext>
          </a:extLst>
        </cdr:cNvPr>
        <cdr:cNvCxnSpPr/>
      </cdr:nvCxnSpPr>
      <cdr:spPr>
        <a:xfrm xmlns:a="http://schemas.openxmlformats.org/drawingml/2006/main">
          <a:off x="6447778" y="662635"/>
          <a:ext cx="507017" cy="23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0.47589</cdr:x>
      <cdr:y>0.14936</cdr:y>
    </cdr:from>
    <cdr:to>
      <cdr:x>0.52411</cdr:x>
      <cdr:y>0.14991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556A3DB-64D0-0147-A9B1-A33087649F9E}"/>
            </a:ext>
          </a:extLst>
        </cdr:cNvPr>
        <cdr:cNvCxnSpPr/>
      </cdr:nvCxnSpPr>
      <cdr:spPr>
        <a:xfrm xmlns:a="http://schemas.openxmlformats.org/drawingml/2006/main">
          <a:off x="5004291" y="649935"/>
          <a:ext cx="507017" cy="23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0.33765</cdr:x>
      <cdr:y>0.15466</cdr:y>
    </cdr:from>
    <cdr:to>
      <cdr:x>0.38587</cdr:x>
      <cdr:y>0.1552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857E2BA6-3639-C141-B8D0-298BF5BEEEFF}"/>
            </a:ext>
          </a:extLst>
        </cdr:cNvPr>
        <cdr:cNvCxnSpPr/>
      </cdr:nvCxnSpPr>
      <cdr:spPr>
        <a:xfrm xmlns:a="http://schemas.openxmlformats.org/drawingml/2006/main">
          <a:off x="3550633" y="672972"/>
          <a:ext cx="507017" cy="23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0.06531</cdr:x>
      <cdr:y>0.14936</cdr:y>
    </cdr:from>
    <cdr:to>
      <cdr:x>0.11353</cdr:x>
      <cdr:y>0.14991</cdr:y>
    </cdr:to>
    <cdr:cxnSp macro="">
      <cdr:nvCxnSpPr>
        <cdr:cNvPr id="6" name="Straight Connector 5">
          <a:extLst xmlns:a="http://schemas.openxmlformats.org/drawingml/2006/main">
            <a:ext uri="{FF2B5EF4-FFF2-40B4-BE49-F238E27FC236}">
              <a16:creationId xmlns:a16="http://schemas.microsoft.com/office/drawing/2014/main" id="{19290E54-D023-814C-9B4F-DE9D5AEC1AD5}"/>
            </a:ext>
          </a:extLst>
        </cdr:cNvPr>
        <cdr:cNvCxnSpPr/>
      </cdr:nvCxnSpPr>
      <cdr:spPr>
        <a:xfrm xmlns:a="http://schemas.openxmlformats.org/drawingml/2006/main">
          <a:off x="686774" y="649916"/>
          <a:ext cx="507062" cy="23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0.2042</cdr:x>
      <cdr:y>0.14936</cdr:y>
    </cdr:from>
    <cdr:to>
      <cdr:x>0.25242</cdr:x>
      <cdr:y>0.14991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58DFEBEA-B85C-4C45-A2A6-F19AD0A15C67}"/>
            </a:ext>
          </a:extLst>
        </cdr:cNvPr>
        <cdr:cNvCxnSpPr/>
      </cdr:nvCxnSpPr>
      <cdr:spPr>
        <a:xfrm xmlns:a="http://schemas.openxmlformats.org/drawingml/2006/main">
          <a:off x="2147283" y="649935"/>
          <a:ext cx="507017" cy="23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0.33433</cdr:x>
      <cdr:y>0.09646</cdr:y>
    </cdr:from>
    <cdr:to>
      <cdr:x>0.39351</cdr:x>
      <cdr:y>0.21029</cdr:y>
    </cdr:to>
    <cdr:pic>
      <cdr:nvPicPr>
        <cdr:cNvPr id="13" name="chart">
          <a:extLst xmlns:a="http://schemas.openxmlformats.org/drawingml/2006/main">
            <a:ext uri="{FF2B5EF4-FFF2-40B4-BE49-F238E27FC236}">
              <a16:creationId xmlns:a16="http://schemas.microsoft.com/office/drawing/2014/main" id="{36461EFE-479B-A348-9578-36BFF07D5B3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515690" y="419719"/>
          <a:ext cx="622313" cy="4953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0.46979</cdr:x>
      <cdr:y>0.09443</cdr:y>
    </cdr:from>
    <cdr:to>
      <cdr:x>0.52897</cdr:x>
      <cdr:y>0.20826</cdr:y>
    </cdr:to>
    <cdr:pic>
      <cdr:nvPicPr>
        <cdr:cNvPr id="14" name="chart">
          <a:extLst xmlns:a="http://schemas.openxmlformats.org/drawingml/2006/main">
            <a:ext uri="{FF2B5EF4-FFF2-40B4-BE49-F238E27FC236}">
              <a16:creationId xmlns:a16="http://schemas.microsoft.com/office/drawing/2014/main" id="{498646C9-648F-0348-9878-E2A9F41AB05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940171" y="410901"/>
          <a:ext cx="622300" cy="4953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0.60819</cdr:x>
      <cdr:y>0.09443</cdr:y>
    </cdr:from>
    <cdr:to>
      <cdr:x>0.66736</cdr:x>
      <cdr:y>0.20826</cdr:y>
    </cdr:to>
    <cdr:pic>
      <cdr:nvPicPr>
        <cdr:cNvPr id="15" name="chart">
          <a:extLst xmlns:a="http://schemas.openxmlformats.org/drawingml/2006/main">
            <a:ext uri="{FF2B5EF4-FFF2-40B4-BE49-F238E27FC236}">
              <a16:creationId xmlns:a16="http://schemas.microsoft.com/office/drawing/2014/main" id="{B4671907-DB98-B74E-BDE1-E230443F2D0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395434" y="410901"/>
          <a:ext cx="622300" cy="4953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0.73374</cdr:x>
      <cdr:y>0.09646</cdr:y>
    </cdr:from>
    <cdr:to>
      <cdr:x>0.79292</cdr:x>
      <cdr:y>0.21028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6C4587F1-98A9-2040-96B2-242C0ED70A2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715742" y="419719"/>
          <a:ext cx="622300" cy="49530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0.03865</cdr:x>
      <cdr:y>0.10692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7A1CD1FC-24B2-754C-8D5B-0A675337423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406400" cy="49530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</cdr:x>
      <cdr:y>0.5</cdr:y>
    </cdr:from>
    <cdr:to>
      <cdr:x>0.5</cdr:x>
      <cdr:y>0.56816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2C63A85D-E04E-D94D-BF7F-1FA244C15FAC}"/>
            </a:ext>
          </a:extLst>
        </cdr:cNvPr>
        <cdr:cNvCxnSpPr/>
      </cdr:nvCxnSpPr>
      <cdr:spPr>
        <a:xfrm xmlns:a="http://schemas.openxmlformats.org/drawingml/2006/main">
          <a:off x="4064000" y="2709333"/>
          <a:ext cx="0" cy="369332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0.26812</cdr:x>
      <cdr:y>0.08533</cdr:y>
    </cdr:from>
    <cdr:to>
      <cdr:x>0.47736</cdr:x>
      <cdr:y>0.08533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3214D350-99BF-1A48-B938-C4B833CC8E94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2819401" y="347028"/>
          <a:ext cx="220027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0.28534</cdr:x>
      <cdr:y>0.07863</cdr:y>
    </cdr:from>
    <cdr:to>
      <cdr:x>0.48024</cdr:x>
      <cdr:y>0.07863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9599A0DF-6440-664D-A170-7F1C975D4B1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3000474" y="319795"/>
          <a:ext cx="20495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0F468-1D39-614D-A29D-6818DFACF718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9C101-9649-9745-AF57-F31139857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79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Thanks to </a:t>
            </a:r>
            <a:r>
              <a:rPr lang="en-US" dirty="0"/>
              <a:t>Sally Yao, Katie Mead, Sarah Shah, Erica Stephens</a:t>
            </a:r>
            <a:endParaRPr lang="en-US" b="0" dirty="0">
              <a:effectLst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F1D99-FCBD-5D45-BDF9-EB7DFD535E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70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Sample: N=57; 29 Montessori, 28 Conventional; Mean age: 12.1 Montessori, 12 Conventional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9C101-9649-9745-AF57-F3113985713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73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Sample: Classic Montessori 36, Supplemented Montessori 95, Conventional 41</a:t>
            </a:r>
          </a:p>
          <a:p>
            <a:r>
              <a:rPr lang="en-US" dirty="0"/>
              <a:t>Mean ages (SD): Classic Montessori 55.6mo (10.27), Supplemented Montessori 54.01mo (10.84), Conventional 59.17mo (8.43)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9C101-9649-9745-AF57-F311398571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N=241</a:t>
            </a:r>
          </a:p>
          <a:p>
            <a:r>
              <a:rPr lang="en-US" dirty="0"/>
              <a:t>125 Montessori, 116 conventional students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and 8</a:t>
            </a:r>
            <a:r>
              <a:rPr lang="en-US" baseline="30000" dirty="0"/>
              <a:t>th</a:t>
            </a:r>
            <a:r>
              <a:rPr lang="en-US" dirty="0"/>
              <a:t> grade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6F829-9410-F24C-9939-0DC6E8EBF6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21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N=55</a:t>
            </a:r>
          </a:p>
          <a:p>
            <a:r>
              <a:rPr lang="en-US" dirty="0"/>
              <a:t>Average age 70 months</a:t>
            </a:r>
          </a:p>
          <a:p>
            <a:r>
              <a:rPr lang="en-US" dirty="0"/>
              <a:t>Coder reliability r=.98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6F829-9410-F24C-9939-0DC6E8EBF6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46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N=55</a:t>
            </a:r>
          </a:p>
          <a:p>
            <a:r>
              <a:rPr lang="en-US" dirty="0"/>
              <a:t>Average age 70 months</a:t>
            </a:r>
          </a:p>
          <a:p>
            <a:r>
              <a:rPr lang="en-US" dirty="0"/>
              <a:t>Want there to be less, as ambiguous means there may be malintent (wrestling without smiling)</a:t>
            </a:r>
          </a:p>
          <a:p>
            <a:r>
              <a:rPr lang="en-US" dirty="0"/>
              <a:t>Coder reliability r=.99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6F829-9410-F24C-9939-0DC6E8EBF6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07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 57</a:t>
            </a:r>
          </a:p>
          <a:p>
            <a:r>
              <a:rPr lang="en-US" dirty="0"/>
              <a:t>Average age 12 y 1 month for Montessori group, 12 y for conventional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6F829-9410-F24C-9939-0DC6E8EBF6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98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= 141 3 to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8A3B5-6C37-2F48-BC4B-A3D288CB4D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7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= 55</a:t>
            </a:r>
          </a:p>
          <a:p>
            <a:r>
              <a:rPr lang="en-US" dirty="0"/>
              <a:t>Aged 3.5-5.5</a:t>
            </a:r>
          </a:p>
          <a:p>
            <a:r>
              <a:rPr lang="en-US" dirty="0"/>
              <a:t>Study in Turkey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6F829-9410-F24C-9939-0DC6E8EBF6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40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size: 1082 school children</a:t>
            </a:r>
          </a:p>
          <a:p>
            <a:pPr marL="171450" indent="-171450">
              <a:buFontTx/>
              <a:buChar char="-"/>
            </a:pPr>
            <a:r>
              <a:rPr lang="en-US" dirty="0"/>
              <a:t>549 Montessori school children</a:t>
            </a:r>
          </a:p>
          <a:p>
            <a:pPr marL="171450" indent="-171450">
              <a:buFontTx/>
              <a:buChar char="-"/>
            </a:pPr>
            <a:r>
              <a:rPr lang="en-US" dirty="0"/>
              <a:t>533 Traditional school children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No</a:t>
            </a:r>
            <a:r>
              <a:rPr lang="en-US" baseline="0" dirty="0"/>
              <a:t> age groups specified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B7FFA-12DA-7444-B67A-809DFFA4C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58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size: 1082 school children</a:t>
            </a:r>
          </a:p>
          <a:p>
            <a:pPr marL="171450" indent="-171450">
              <a:buFontTx/>
              <a:buChar char="-"/>
            </a:pPr>
            <a:r>
              <a:rPr lang="en-US" dirty="0"/>
              <a:t>549 Montessori school children</a:t>
            </a:r>
          </a:p>
          <a:p>
            <a:pPr marL="171450" indent="-171450">
              <a:buFontTx/>
              <a:buChar char="-"/>
            </a:pPr>
            <a:r>
              <a:rPr lang="en-US" dirty="0"/>
              <a:t>533 Traditional school children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No</a:t>
            </a:r>
            <a:r>
              <a:rPr lang="en-US" baseline="0" dirty="0"/>
              <a:t> age groups specified</a:t>
            </a:r>
            <a:endParaRPr lang="en-US" dirty="0"/>
          </a:p>
          <a:p>
            <a:endParaRPr lang="en-US" dirty="0"/>
          </a:p>
          <a:p>
            <a:r>
              <a:rPr lang="en-US" dirty="0"/>
              <a:t>Overall report</a:t>
            </a:r>
            <a:r>
              <a:rPr lang="en-US" baseline="0" dirty="0"/>
              <a:t> on self-concept measures when combining data from subcategories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B7FFA-12DA-7444-B67A-809DFFA4C6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07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Sample: N=55; 30 Montessori, 25 Conventional; mean age: 70 months </a:t>
            </a:r>
          </a:p>
          <a:p>
            <a:r>
              <a:rPr lang="en-US" dirty="0"/>
              <a:t>False belief task assesses whether understand minds represent reality and people can think different things. Performance predicts social competence as well as academic performance, executive function…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9C101-9649-9745-AF57-F311398571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81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Sample: Classic Montessori 36, Supplemented Montessori 95, Conventional 41</a:t>
            </a:r>
          </a:p>
          <a:p>
            <a:r>
              <a:rPr lang="en-US" dirty="0"/>
              <a:t>Mean ages (SD): Classic Montessori 55.6mo (10.27), Supplemented Montessori 54.01mo (10.84), Conventional 59.17mo (8.43)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9C101-9649-9745-AF57-F311398571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09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Sample: Classic Montessori 36, Supplemented Montessori 95, Conventional 41</a:t>
            </a:r>
          </a:p>
          <a:p>
            <a:r>
              <a:rPr lang="en-US" dirty="0"/>
              <a:t>Mean ages (SD): Classic Montessori 55.6mo (10.27), Supplemented Montessori 54.01mo (10.84), Conventional 59.17mo (8.43)</a:t>
            </a:r>
          </a:p>
          <a:p>
            <a:endParaRPr lang="en-US" dirty="0"/>
          </a:p>
          <a:p>
            <a:r>
              <a:rPr lang="en-US" dirty="0"/>
              <a:t>Kruskal-Wallis nonparametric test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9C101-9649-9745-AF57-F311398571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08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8A3B5-6C37-2F48-BC4B-A3D288CB4D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10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Sample: N=55; 30 Montessori, 25 Conventional; mean age: 70 months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9C101-9649-9745-AF57-F311398571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42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FF684-9742-4F46-9939-D861C6F59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947E95-59DF-6946-8256-88DF17F79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D68EE-CF14-2A46-85D5-EB1223AE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0B600-96C2-0744-B744-FFFCF957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E964A-D51C-074D-9102-0F39BAB5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9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7EB6-EAD9-7046-9919-AD94AF78C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BEB99-46F0-DC45-967F-BD9205003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6FEDD-6E97-C240-AF12-066711E7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1DEAC-F8DE-1344-A733-AC5A27AA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BF45E-BA56-B04B-BFC6-F5F1A42E7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8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4CC324-43FC-A349-A22E-A22D702F5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42C78-7289-8F46-8EB6-130D34881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84441-4C48-B742-AAD3-10D46851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5E209-3782-5D48-9A9A-791E7C47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64696-4042-344A-A5D8-04130695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FAF-F161-584C-B739-3997516C0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42DB1-7D83-A54E-9A7C-A0E2D942D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AB2B4-EF37-DB45-8A2D-80F51BEA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12BF-D78D-3D4B-8E2D-532B3D45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6B3F6-2878-3740-81E9-627F6631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E888E-0632-7D4C-8CBD-CE0B64B4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0078A-87B5-E94E-BBB7-243970209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D971A-7403-9C41-A4F0-277E7B0CC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7C8C4-2BC3-3649-A354-7171FE55F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D5035-410D-1548-B924-101221B7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3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92930-F10F-E144-906E-F53C6345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3A56-E518-114C-B019-A2F130215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23D76-2F0C-B143-B2CC-5917555DE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11F615-62DF-E24E-AD85-1A37B117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4AEFB-A1A4-634B-A4DC-B4C249FF3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194CB-CE94-F840-9F63-ED1116C84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9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54FE6-600B-7D44-A987-203CFC87F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B9AB-F054-D643-AB7D-0214E6A47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AA051-9ED5-7E44-A154-E9B234074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77DF4-AB96-144A-B47F-9999FC654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1ABE8-E4EA-EC42-AA01-51B39296E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064D33-95F2-3A47-A88A-EAE5334D0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68810-4CAC-0445-AF49-997FC4A0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A023-E799-CB44-B4C2-CE58BCA4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F8A4-1C12-864D-966C-5C18C1B5B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4C69F-4077-E842-8B5D-1EB736DB9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834E1C-FB43-CB4F-905F-3ED43705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14E8C-4E7D-B54C-88DC-62C75294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7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F7393-FD99-2347-8444-A1647A4B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4EC5D-3337-DA44-9619-51D778F84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FF331-E07A-4949-9461-ADB7650B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9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A904F-06A8-274B-B5D3-04DA6F7B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B2274-9DD6-EC45-977D-32174D2D7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19077-2BA8-A344-A2AC-8B3399E58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8E186-1FED-7241-B17C-7301C4CBC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EF033-B5DD-E94A-805A-EF9369DA0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14F70-A17B-C345-B268-F9CAF1A1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A0FA-7F23-744F-B6C8-DC949105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70F75-8AD1-4D47-BEFD-E0CFB597C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A6DA0-D771-7445-9C83-AF416CA8E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4096B-99F8-F547-9183-9A3663E4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96414-C4FB-0147-A134-D9E9FC21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AB206-9CCE-654B-BC9E-EF863973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1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FCF6C5-EC07-CD40-BB53-1AB5B144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4F5B6-A7B1-7B42-A090-450CCCE31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EA250-2887-CC42-B04F-FDD2314E6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AA6F2-E228-2A40-8B8B-235435448F7A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F772F-AAED-184B-9718-85B9CB71B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60955-4D4C-A144-91A3-8700BC731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4A52-CF2C-B44C-A2CC-F49682074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7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0EC3-A041-8F4B-AEAE-AFA467A4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Montessori-science.org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B5C6-AE5F-A449-BA9F-DB6705368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slide deck shows data from Lillard and others’ studies relevant to Montessori education.</a:t>
            </a:r>
          </a:p>
          <a:p>
            <a:r>
              <a:rPr lang="en-US"/>
              <a:t>It presents the full, unbiased picture of peer-reviewed results we found as of January, 2020</a:t>
            </a:r>
          </a:p>
          <a:p>
            <a:r>
              <a:rPr lang="en-US"/>
              <a:t>Original papers are referenced</a:t>
            </a:r>
          </a:p>
          <a:p>
            <a:r>
              <a:rPr lang="en-US"/>
              <a:t>School administrators, parents, and others should feel free to use these slides in presentations except please ask before presenting at a conference where Lillard will also present (lillard@virginia.edu)</a:t>
            </a:r>
          </a:p>
          <a:p>
            <a:r>
              <a:rPr lang="en-US"/>
              <a:t>Slides were created by UVa students in the Reinventing Eduvation seminarin the fall of 2019 and edited by Allyson Snyder. </a:t>
            </a:r>
          </a:p>
        </p:txBody>
      </p:sp>
    </p:spTree>
    <p:extLst>
      <p:ext uri="{BB962C8B-B14F-4D97-AF65-F5344CB8AC3E}">
        <p14:creationId xmlns:p14="http://schemas.microsoft.com/office/powerpoint/2010/main" val="213575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2F63-1430-5343-A3C0-8F26E24BD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Problem Solving</a:t>
            </a:r>
            <a:br>
              <a:rPr lang="en-US" sz="2400" dirty="0"/>
            </a:br>
            <a:r>
              <a:rPr lang="en-US" sz="4000" dirty="0"/>
              <a:t>Fairness with 5-year-olds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7034D4-26DB-D645-ACDD-A15B2105A1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643314"/>
              </p:ext>
            </p:extLst>
          </p:nvPr>
        </p:nvGraphicFramePr>
        <p:xfrm>
          <a:off x="838199" y="1825625"/>
          <a:ext cx="10515599" cy="4067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58E2B4-DE03-2443-BDC7-F08108FF15F5}"/>
              </a:ext>
            </a:extLst>
          </p:cNvPr>
          <p:cNvSpPr txBox="1"/>
          <p:nvPr/>
        </p:nvSpPr>
        <p:spPr>
          <a:xfrm>
            <a:off x="4605337" y="1921520"/>
            <a:ext cx="45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840695-6C84-DA41-BC4C-3085B89B2185}"/>
              </a:ext>
            </a:extLst>
          </p:cNvPr>
          <p:cNvSpPr txBox="1"/>
          <p:nvPr/>
        </p:nvSpPr>
        <p:spPr>
          <a:xfrm>
            <a:off x="838199" y="5662313"/>
            <a:ext cx="106916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 </a:t>
            </a:r>
            <a:r>
              <a:rPr lang="en-US" i="1" dirty="0"/>
              <a:t>p</a:t>
            </a:r>
            <a:r>
              <a:rPr lang="en-US" dirty="0"/>
              <a:t> &lt; 0.01. Bars show standard deviation.</a:t>
            </a:r>
          </a:p>
          <a:p>
            <a:endParaRPr lang="en-US" sz="1000" dirty="0"/>
          </a:p>
          <a:p>
            <a:r>
              <a:rPr lang="en-US" dirty="0"/>
              <a:t>Lillard, A. S.,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, 1893–1894. </a:t>
            </a:r>
          </a:p>
          <a:p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/10.1126/science.1132362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21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701B1-09E2-CB44-BBEA-633E5060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Problem Solving</a:t>
            </a:r>
            <a:br>
              <a:rPr lang="en-US" dirty="0"/>
            </a:br>
            <a:r>
              <a:rPr lang="en-US" sz="4000" dirty="0"/>
              <a:t>Positive, Direct Strategy with 12-year-olds </a:t>
            </a:r>
            <a:endParaRPr lang="en-US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AE85AC7-80E0-E548-BDAC-8861B72F6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461242"/>
              </p:ext>
            </p:extLst>
          </p:nvPr>
        </p:nvGraphicFramePr>
        <p:xfrm>
          <a:off x="838200" y="1825625"/>
          <a:ext cx="10515600" cy="4067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3931977-C365-4940-BCF1-7B02E6F3DB26}"/>
              </a:ext>
            </a:extLst>
          </p:cNvPr>
          <p:cNvSpPr txBox="1"/>
          <p:nvPr/>
        </p:nvSpPr>
        <p:spPr>
          <a:xfrm>
            <a:off x="838200" y="5505585"/>
            <a:ext cx="10964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 p &lt; 0.01, bars show standard deviation</a:t>
            </a:r>
          </a:p>
          <a:p>
            <a:endParaRPr lang="en-US" dirty="0"/>
          </a:p>
          <a:p>
            <a:r>
              <a:rPr lang="en-US" dirty="0"/>
              <a:t>Lillard, A. S.,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, 1893–1894. </a:t>
            </a:r>
          </a:p>
          <a:p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/10.1126/science.1132362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E2D8CF-309C-FC4E-9B18-1DF0D9F605F6}"/>
              </a:ext>
            </a:extLst>
          </p:cNvPr>
          <p:cNvSpPr txBox="1"/>
          <p:nvPr/>
        </p:nvSpPr>
        <p:spPr>
          <a:xfrm>
            <a:off x="4745251" y="19215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124769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B06F0-EF8B-F947-B869-E378B421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Problem Solving</a:t>
            </a:r>
            <a:br>
              <a:rPr lang="en-US" dirty="0"/>
            </a:br>
            <a:r>
              <a:rPr lang="en-US" dirty="0"/>
              <a:t>Growth in appeals to </a:t>
            </a:r>
            <a:r>
              <a:rPr lang="en-US" sz="4000" dirty="0"/>
              <a:t>fairness across scholl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FDE763-67B8-AC4B-88AA-3812B1938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194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51D7050-AEBC-C145-9A48-5CA914083E92}"/>
              </a:ext>
            </a:extLst>
          </p:cNvPr>
          <p:cNvSpPr txBox="1"/>
          <p:nvPr/>
        </p:nvSpPr>
        <p:spPr>
          <a:xfrm>
            <a:off x="688658" y="5973592"/>
            <a:ext cx="11503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Lillard, A. S. (2012). Preschool children’s development in classic Montessori, supplemented Montessori, and conventional</a:t>
            </a:r>
          </a:p>
          <a:p>
            <a:r>
              <a:rPr lang="en-US" dirty="0"/>
              <a:t>programs. </a:t>
            </a:r>
            <a:r>
              <a:rPr lang="en-US" i="1" dirty="0"/>
              <a:t>Journal of School Psychology</a:t>
            </a:r>
            <a:r>
              <a:rPr lang="en-US" dirty="0"/>
              <a:t>, </a:t>
            </a:r>
            <a:r>
              <a:rPr lang="en-US" i="1" dirty="0"/>
              <a:t>50</a:t>
            </a:r>
            <a:r>
              <a:rPr lang="en-US" dirty="0"/>
              <a:t>(3), 379–401. </a:t>
            </a:r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/10.1016/j.jsp.2012.01.001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55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CBAC6-A985-074B-BF54-151960A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81"/>
            <a:ext cx="10515600" cy="1325563"/>
          </a:xfrm>
        </p:spPr>
        <p:txBody>
          <a:bodyPr/>
          <a:lstStyle/>
          <a:p>
            <a:r>
              <a:rPr lang="en-US" dirty="0"/>
              <a:t>Classroom Environment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107F8B-4E70-D34E-A40F-1577E3B0C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340126"/>
              </p:ext>
            </p:extLst>
          </p:nvPr>
        </p:nvGraphicFramePr>
        <p:xfrm>
          <a:off x="838200" y="13029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D231A1-5BCD-5B46-86F5-43E63227F77F}"/>
              </a:ext>
            </a:extLst>
          </p:cNvPr>
          <p:cNvCxnSpPr/>
          <p:nvPr/>
        </p:nvCxnSpPr>
        <p:spPr>
          <a:xfrm>
            <a:off x="2051958" y="2586446"/>
            <a:ext cx="9405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52AD12-654E-2F48-AEF7-D0B7C548105B}"/>
              </a:ext>
            </a:extLst>
          </p:cNvPr>
          <p:cNvCxnSpPr/>
          <p:nvPr/>
        </p:nvCxnSpPr>
        <p:spPr>
          <a:xfrm>
            <a:off x="4885509" y="2300416"/>
            <a:ext cx="9405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A060B8C-B81F-7543-92EE-86C123B1553F}"/>
              </a:ext>
            </a:extLst>
          </p:cNvPr>
          <p:cNvCxnSpPr>
            <a:cxnSpLocks/>
          </p:cNvCxnSpPr>
          <p:nvPr/>
        </p:nvCxnSpPr>
        <p:spPr>
          <a:xfrm>
            <a:off x="7596050" y="1814614"/>
            <a:ext cx="9535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336BA5B-553B-C14A-B4B0-DBFDE36D9F87}"/>
              </a:ext>
            </a:extLst>
          </p:cNvPr>
          <p:cNvSpPr txBox="1"/>
          <p:nvPr/>
        </p:nvSpPr>
        <p:spPr>
          <a:xfrm>
            <a:off x="2051958" y="2300416"/>
            <a:ext cx="94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***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CEAC63-61DA-2742-B4A9-B1D63CADF1E8}"/>
              </a:ext>
            </a:extLst>
          </p:cNvPr>
          <p:cNvSpPr txBox="1"/>
          <p:nvPr/>
        </p:nvSpPr>
        <p:spPr>
          <a:xfrm>
            <a:off x="4885509" y="1977644"/>
            <a:ext cx="94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***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86CB57-BE52-2247-A77F-A0B07422403B}"/>
              </a:ext>
            </a:extLst>
          </p:cNvPr>
          <p:cNvSpPr txBox="1"/>
          <p:nvPr/>
        </p:nvSpPr>
        <p:spPr>
          <a:xfrm>
            <a:off x="7667895" y="1526278"/>
            <a:ext cx="8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**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0BAAE3-115D-0B42-9974-58EE17C6A4BE}"/>
              </a:ext>
            </a:extLst>
          </p:cNvPr>
          <p:cNvSpPr txBox="1"/>
          <p:nvPr/>
        </p:nvSpPr>
        <p:spPr>
          <a:xfrm>
            <a:off x="838200" y="5993150"/>
            <a:ext cx="1135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Rathunde</a:t>
            </a:r>
            <a:r>
              <a:rPr lang="en-US" sz="1600" dirty="0"/>
              <a:t>, K., &amp; Csikszentmihalyi, M. (2014). The social context of middle school: Teachers, friends, and activities in Montessori and traditional school environments. In </a:t>
            </a:r>
            <a:r>
              <a:rPr lang="en-US" sz="1600" i="1" dirty="0"/>
              <a:t>Applications of Flow in Human Development and Education: The Collected Works of Mihaly Csikszentmihalyi</a:t>
            </a:r>
            <a:r>
              <a:rPr lang="en-US" sz="1600" dirty="0"/>
              <a:t> (pp. 189–213). Springer, Netherlands. </a:t>
            </a:r>
            <a:r>
              <a:rPr lang="en-US" sz="1600" dirty="0" err="1"/>
              <a:t>doi</a:t>
            </a:r>
            <a:r>
              <a:rPr lang="en-US" sz="1600" dirty="0"/>
              <a:t>: https://</a:t>
            </a:r>
            <a:r>
              <a:rPr lang="en-US" sz="1600" dirty="0" err="1"/>
              <a:t>doi.org</a:t>
            </a:r>
            <a:r>
              <a:rPr lang="en-US" sz="1600" dirty="0"/>
              <a:t>/10.1007/978-94-017-9094-9_9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DCCC01-35BF-1D41-852F-AFA595EA6383}"/>
              </a:ext>
            </a:extLst>
          </p:cNvPr>
          <p:cNvSpPr txBox="1"/>
          <p:nvPr/>
        </p:nvSpPr>
        <p:spPr>
          <a:xfrm>
            <a:off x="838200" y="5623819"/>
            <a:ext cx="4870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 </a:t>
            </a:r>
            <a:r>
              <a:rPr lang="en-US" i="1" dirty="0"/>
              <a:t>p </a:t>
            </a:r>
            <a:r>
              <a:rPr lang="en-US" dirty="0"/>
              <a:t>&lt; .001, ** </a:t>
            </a:r>
            <a:r>
              <a:rPr lang="en-US" i="1" dirty="0"/>
              <a:t>p </a:t>
            </a:r>
            <a:r>
              <a:rPr lang="en-US" dirty="0"/>
              <a:t>&lt; .01. Bars show standard error.</a:t>
            </a:r>
          </a:p>
        </p:txBody>
      </p:sp>
    </p:spTree>
    <p:extLst>
      <p:ext uri="{BB962C8B-B14F-4D97-AF65-F5344CB8AC3E}">
        <p14:creationId xmlns:p14="http://schemas.microsoft.com/office/powerpoint/2010/main" val="2091527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6EE66-B034-C44E-967B-DBEE0A4A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28" y="267154"/>
            <a:ext cx="11625943" cy="1325563"/>
          </a:xfrm>
        </p:spPr>
        <p:txBody>
          <a:bodyPr>
            <a:normAutofit/>
          </a:bodyPr>
          <a:lstStyle/>
          <a:p>
            <a:r>
              <a:rPr lang="en-US" dirty="0"/>
              <a:t>Positive Peer Play Among 5-Year-Olds </a:t>
            </a:r>
            <a:br>
              <a:rPr lang="en-US" dirty="0"/>
            </a:br>
            <a:r>
              <a:rPr lang="en-US" sz="4000" dirty="0"/>
              <a:t>Observation of Playground Activity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5B132D-E65E-BF44-A178-D938FC31B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581363"/>
              </p:ext>
            </p:extLst>
          </p:nvPr>
        </p:nvGraphicFramePr>
        <p:xfrm>
          <a:off x="625928" y="159271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A30844C-5200-6343-A06C-931B22781D63}"/>
              </a:ext>
            </a:extLst>
          </p:cNvPr>
          <p:cNvSpPr txBox="1"/>
          <p:nvPr/>
        </p:nvSpPr>
        <p:spPr>
          <a:xfrm>
            <a:off x="640080" y="6176400"/>
            <a:ext cx="11336383" cy="666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A., &amp; Else-Quest, N. (2006, September 29). Evaluating Montessori education. </a:t>
            </a:r>
            <a:r>
              <a:rPr lang="en-US" i="1" dirty="0"/>
              <a:t>Science</a:t>
            </a:r>
            <a:r>
              <a:rPr lang="en-US" dirty="0"/>
              <a:t>. https://</a:t>
            </a:r>
            <a:r>
              <a:rPr lang="en-US" dirty="0" err="1"/>
              <a:t>doi.org</a:t>
            </a:r>
            <a:r>
              <a:rPr lang="en-US" dirty="0"/>
              <a:t>/10.1126/science.1132362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6203EC-F817-6648-8FA9-F2A9C7497075}"/>
              </a:ext>
            </a:extLst>
          </p:cNvPr>
          <p:cNvCxnSpPr>
            <a:cxnSpLocks/>
          </p:cNvCxnSpPr>
          <p:nvPr/>
        </p:nvCxnSpPr>
        <p:spPr>
          <a:xfrm>
            <a:off x="3494314" y="1867898"/>
            <a:ext cx="249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2EAD555-2D5D-7D47-8AB6-23004019D50E}"/>
              </a:ext>
            </a:extLst>
          </p:cNvPr>
          <p:cNvSpPr txBox="1"/>
          <p:nvPr/>
        </p:nvSpPr>
        <p:spPr>
          <a:xfrm>
            <a:off x="4408714" y="1592717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975E47-8A86-E34E-A535-6A0DFA7986E5}"/>
              </a:ext>
            </a:extLst>
          </p:cNvPr>
          <p:cNvSpPr txBox="1"/>
          <p:nvPr/>
        </p:nvSpPr>
        <p:spPr>
          <a:xfrm>
            <a:off x="640080" y="5886418"/>
            <a:ext cx="535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 </a:t>
            </a:r>
            <a:r>
              <a:rPr lang="en-US" dirty="0"/>
              <a:t>&lt; .05. Bars show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1123324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25C36-8162-204C-9D9E-21ECA7D8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28" y="15285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Ambiguous Rough/Tumble Among 5-Year-Olds</a:t>
            </a:r>
            <a:br>
              <a:rPr lang="en-US" dirty="0"/>
            </a:br>
            <a:r>
              <a:rPr lang="en-US" sz="4000" dirty="0"/>
              <a:t>Observation of Playground Activity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1C7BFF-5E30-964F-AE2E-36D3E77A85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910730"/>
              </p:ext>
            </p:extLst>
          </p:nvPr>
        </p:nvGraphicFramePr>
        <p:xfrm>
          <a:off x="435427" y="1471124"/>
          <a:ext cx="113919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409BE18-78F3-4B4F-AE3C-31881DF241A8}"/>
              </a:ext>
            </a:extLst>
          </p:cNvPr>
          <p:cNvSpPr txBox="1"/>
          <p:nvPr/>
        </p:nvSpPr>
        <p:spPr>
          <a:xfrm>
            <a:off x="598712" y="6197656"/>
            <a:ext cx="11336383" cy="666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Lillard, A. S.,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, 1893–1894. </a:t>
            </a:r>
          </a:p>
          <a:p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/10.1126/science.1132362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8B2E4-E0B7-8047-8251-E1965B69108F}"/>
              </a:ext>
            </a:extLst>
          </p:cNvPr>
          <p:cNvSpPr txBox="1"/>
          <p:nvPr/>
        </p:nvSpPr>
        <p:spPr>
          <a:xfrm>
            <a:off x="598712" y="5828324"/>
            <a:ext cx="535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 </a:t>
            </a:r>
            <a:r>
              <a:rPr lang="en-US" dirty="0"/>
              <a:t>&lt; .05. Bars show standard deviation.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5A2BC1-C503-4E4F-ACCD-AA002A2B8531}"/>
              </a:ext>
            </a:extLst>
          </p:cNvPr>
          <p:cNvCxnSpPr>
            <a:cxnSpLocks/>
          </p:cNvCxnSpPr>
          <p:nvPr/>
        </p:nvCxnSpPr>
        <p:spPr>
          <a:xfrm>
            <a:off x="3657600" y="2073729"/>
            <a:ext cx="2857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20C46CD-3910-594D-AC92-FB1997FE5560}"/>
              </a:ext>
            </a:extLst>
          </p:cNvPr>
          <p:cNvSpPr txBox="1"/>
          <p:nvPr/>
        </p:nvSpPr>
        <p:spPr>
          <a:xfrm>
            <a:off x="4612821" y="1733880"/>
            <a:ext cx="947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080246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E4DC-6528-CE4C-A75D-94C526464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069" y="3656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Positive School Feelings of 12-Year-Olds</a:t>
            </a:r>
            <a:br>
              <a:rPr lang="en-US" sz="2700" dirty="0"/>
            </a:br>
            <a:r>
              <a:rPr lang="en-US" dirty="0"/>
              <a:t>Questionnaire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C8AB88-D29D-284C-B969-96B09771C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367213"/>
              </p:ext>
            </p:extLst>
          </p:nvPr>
        </p:nvGraphicFramePr>
        <p:xfrm>
          <a:off x="603069" y="1690688"/>
          <a:ext cx="10515600" cy="3994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1D36A5-3C5C-354E-9CDB-0E13607725C1}"/>
              </a:ext>
            </a:extLst>
          </p:cNvPr>
          <p:cNvSpPr txBox="1"/>
          <p:nvPr/>
        </p:nvSpPr>
        <p:spPr>
          <a:xfrm>
            <a:off x="603069" y="6086742"/>
            <a:ext cx="11573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Lillard, A. S.,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, 1893–1894. </a:t>
            </a:r>
          </a:p>
          <a:p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/10.1126/science.1132362</a:t>
            </a: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9C62B4-68F6-474C-843A-030F0F7E5BEB}"/>
              </a:ext>
            </a:extLst>
          </p:cNvPr>
          <p:cNvCxnSpPr/>
          <p:nvPr/>
        </p:nvCxnSpPr>
        <p:spPr>
          <a:xfrm>
            <a:off x="4284617" y="1881051"/>
            <a:ext cx="22990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A787D04-8BC5-4C43-BE8A-ADA5543D2DC0}"/>
              </a:ext>
            </a:extLst>
          </p:cNvPr>
          <p:cNvSpPr txBox="1"/>
          <p:nvPr/>
        </p:nvSpPr>
        <p:spPr>
          <a:xfrm>
            <a:off x="4855028" y="1506022"/>
            <a:ext cx="115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62266F-2980-7345-9398-5B2331DA19A3}"/>
              </a:ext>
            </a:extLst>
          </p:cNvPr>
          <p:cNvSpPr txBox="1"/>
          <p:nvPr/>
        </p:nvSpPr>
        <p:spPr>
          <a:xfrm>
            <a:off x="603069" y="5685006"/>
            <a:ext cx="4415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p </a:t>
            </a:r>
            <a:r>
              <a:rPr lang="en-US" dirty="0"/>
              <a:t>&lt; .05. Bars show standard deviation.</a:t>
            </a:r>
          </a:p>
        </p:txBody>
      </p:sp>
    </p:spTree>
    <p:extLst>
      <p:ext uri="{BB962C8B-B14F-4D97-AF65-F5344CB8AC3E}">
        <p14:creationId xmlns:p14="http://schemas.microsoft.com/office/powerpoint/2010/main" val="289680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371702"/>
            <a:ext cx="10921429" cy="6144425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238046-A8FA-A041-A217-1EA52BF18A8A}"/>
              </a:ext>
            </a:extLst>
          </p:cNvPr>
          <p:cNvSpPr txBox="1"/>
          <p:nvPr/>
        </p:nvSpPr>
        <p:spPr>
          <a:xfrm>
            <a:off x="748145" y="187036"/>
            <a:ext cx="9300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Positive School Feeling: Liking Recreational vs. Academic Tasks</a:t>
            </a:r>
            <a:r>
              <a:rPr lang="en-US"/>
              <a:t>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05E2C4-073F-7B43-B56F-9150836BD8B1}"/>
              </a:ext>
            </a:extLst>
          </p:cNvPr>
          <p:cNvSpPr/>
          <p:nvPr/>
        </p:nvSpPr>
        <p:spPr>
          <a:xfrm>
            <a:off x="78224" y="6257835"/>
            <a:ext cx="12113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Lillard, A. S., Heise, M. J., Richey, E. M., Tong, X., Hart, A., &amp; Bray, P. M. (2017). Montessori preschool elevates and equalizes child outcomes: A longitudinal study. </a:t>
            </a:r>
            <a:r>
              <a:rPr lang="en-US" i="1"/>
              <a:t>Frontiers in Psychology, 8</a:t>
            </a:r>
            <a:r>
              <a:rPr lang="en-US"/>
              <a:t>, 1783. doi: 10.3389/fpsyg.2017.01783</a:t>
            </a:r>
          </a:p>
        </p:txBody>
      </p:sp>
    </p:spTree>
    <p:extLst>
      <p:ext uri="{BB962C8B-B14F-4D97-AF65-F5344CB8AC3E}">
        <p14:creationId xmlns:p14="http://schemas.microsoft.com/office/powerpoint/2010/main" val="3878951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AA4A7-8F16-804E-A6DC-11283EA4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4544-9183-2142-A25C-7089914D4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7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Skills &amp; </a:t>
            </a:r>
            <a:br>
              <a:rPr lang="en-US" dirty="0"/>
            </a:br>
            <a:r>
              <a:rPr lang="en-US" dirty="0"/>
              <a:t>School Climate Slides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0938"/>
            <a:ext cx="9144000" cy="1056861"/>
          </a:xfrm>
        </p:spPr>
        <p:txBody>
          <a:bodyPr>
            <a:normAutofit fontScale="92500" lnSpcReduction="10000"/>
          </a:bodyPr>
          <a:lstStyle/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03977-E3D3-9A4D-9829-03A7B578F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942" y="109190"/>
            <a:ext cx="10515600" cy="1325563"/>
          </a:xfrm>
        </p:spPr>
        <p:txBody>
          <a:bodyPr/>
          <a:lstStyle/>
          <a:p>
            <a:r>
              <a:rPr lang="en-US" dirty="0"/>
              <a:t>Emotional Regulation</a:t>
            </a:r>
            <a:br>
              <a:rPr lang="en-US" dirty="0"/>
            </a:br>
            <a:r>
              <a:rPr lang="en-US" sz="4000" dirty="0"/>
              <a:t>Social Competence and Behavior Parent Form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2A767C2-D6C5-C643-844D-8BDAFC3A6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243413"/>
              </p:ext>
            </p:extLst>
          </p:nvPr>
        </p:nvGraphicFramePr>
        <p:xfrm>
          <a:off x="302942" y="1324353"/>
          <a:ext cx="1100513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972EF2-E201-134B-87BA-6C74F03337E5}"/>
              </a:ext>
            </a:extLst>
          </p:cNvPr>
          <p:cNvSpPr txBox="1"/>
          <p:nvPr/>
        </p:nvSpPr>
        <p:spPr>
          <a:xfrm>
            <a:off x="211015" y="5996354"/>
            <a:ext cx="11980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Deleri</a:t>
            </a:r>
            <a:r>
              <a:rPr lang="en-US" dirty="0"/>
              <a:t> İman, E., </a:t>
            </a:r>
            <a:r>
              <a:rPr lang="en-US" dirty="0" err="1"/>
              <a:t>Danişman</a:t>
            </a:r>
            <a:r>
              <a:rPr lang="en-US" dirty="0"/>
              <a:t>, S., Akin </a:t>
            </a:r>
            <a:r>
              <a:rPr lang="en-US" dirty="0" err="1"/>
              <a:t>Demircan</a:t>
            </a:r>
            <a:r>
              <a:rPr lang="en-US" dirty="0"/>
              <a:t>, Z., &amp; Yaya, D. (2019). The effect of the Montessori education method on pre-school children’s social competence – </a:t>
            </a:r>
            <a:r>
              <a:rPr lang="en-US" dirty="0" err="1"/>
              <a:t>behaviour</a:t>
            </a:r>
            <a:r>
              <a:rPr lang="en-US" dirty="0"/>
              <a:t> and emotion regulation skills. </a:t>
            </a:r>
            <a:r>
              <a:rPr lang="en-US" i="1" dirty="0"/>
              <a:t>Early Child Development and Care, 189</a:t>
            </a:r>
            <a:r>
              <a:rPr lang="en-US" dirty="0"/>
              <a:t>(9), 1-15. </a:t>
            </a:r>
            <a:r>
              <a:rPr lang="en-US" dirty="0" err="1"/>
              <a:t>doi</a:t>
            </a:r>
            <a:r>
              <a:rPr lang="en-US" dirty="0"/>
              <a:t>: 10.1080/03004430.2017.1392943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362CD4E-930E-D74E-A4B8-6F99D47443CA}"/>
              </a:ext>
            </a:extLst>
          </p:cNvPr>
          <p:cNvCxnSpPr/>
          <p:nvPr/>
        </p:nvCxnSpPr>
        <p:spPr>
          <a:xfrm>
            <a:off x="4004441" y="1734207"/>
            <a:ext cx="255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84EED94-23DB-3C43-8DCE-631CE5DD0059}"/>
              </a:ext>
            </a:extLst>
          </p:cNvPr>
          <p:cNvSpPr txBox="1"/>
          <p:nvPr/>
        </p:nvSpPr>
        <p:spPr>
          <a:xfrm>
            <a:off x="4855779" y="1429484"/>
            <a:ext cx="756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44AD84-0AFC-C14D-B837-B07191995CCC}"/>
              </a:ext>
            </a:extLst>
          </p:cNvPr>
          <p:cNvSpPr txBox="1"/>
          <p:nvPr/>
        </p:nvSpPr>
        <p:spPr>
          <a:xfrm>
            <a:off x="302942" y="5675691"/>
            <a:ext cx="2556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</a:t>
            </a:r>
            <a:r>
              <a:rPr lang="en-US" dirty="0"/>
              <a:t> &lt; .05. </a:t>
            </a:r>
          </a:p>
        </p:txBody>
      </p:sp>
    </p:spTree>
    <p:extLst>
      <p:ext uri="{BB962C8B-B14F-4D97-AF65-F5344CB8AC3E}">
        <p14:creationId xmlns:p14="http://schemas.microsoft.com/office/powerpoint/2010/main" val="252967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7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Self-Concept Questionnaire (Saraswat, 1997)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678955"/>
              </p:ext>
            </p:extLst>
          </p:nvPr>
        </p:nvGraphicFramePr>
        <p:xfrm>
          <a:off x="838199" y="139240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968233" y="3029899"/>
            <a:ext cx="3243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Levels of Self-Concept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532" y="5938718"/>
            <a:ext cx="11412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Shivakumara</a:t>
            </a:r>
            <a:r>
              <a:rPr lang="en-US" dirty="0"/>
              <a:t>, K., </a:t>
            </a:r>
            <a:r>
              <a:rPr lang="en-US" dirty="0" err="1"/>
              <a:t>Dhiksha</a:t>
            </a:r>
            <a:r>
              <a:rPr lang="en-US" dirty="0"/>
              <a:t>, J., &amp; Nagaraj, O. (2016). Efficacy of Montessori and traditional method of education on self-concept development of children. </a:t>
            </a:r>
            <a:r>
              <a:rPr lang="en-US" i="1" dirty="0"/>
              <a:t>International Journal of Educational Policy Research and Review</a:t>
            </a:r>
            <a:r>
              <a:rPr lang="en-US" dirty="0"/>
              <a:t>, </a:t>
            </a:r>
            <a:r>
              <a:rPr lang="en-US" i="1" dirty="0"/>
              <a:t>3</a:t>
            </a:r>
            <a:r>
              <a:rPr lang="en-US" dirty="0"/>
              <a:t>(2), 29–35.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611583" y="2076450"/>
            <a:ext cx="507017" cy="2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185400" y="1812121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515458" y="1825625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***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3533" y="5511800"/>
            <a:ext cx="225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 </a:t>
            </a:r>
            <a:r>
              <a:rPr lang="en-US" i="1" dirty="0"/>
              <a:t>p</a:t>
            </a:r>
            <a:r>
              <a:rPr lang="en-US" dirty="0"/>
              <a:t> &lt;.001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77201" y="183434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***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049428" y="1825625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156275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44757"/>
              </p:ext>
            </p:extLst>
          </p:nvPr>
        </p:nvGraphicFramePr>
        <p:xfrm>
          <a:off x="653533" y="135400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924700" y="3235325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Percentage </a:t>
            </a:r>
            <a:r>
              <a:rPr lang="en-US"/>
              <a:t>of Children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2546" y="5319842"/>
            <a:ext cx="2781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Self-Concept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8866" y="5704920"/>
            <a:ext cx="10566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Shivakumara</a:t>
            </a:r>
            <a:r>
              <a:rPr lang="en-US" dirty="0"/>
              <a:t>, K., </a:t>
            </a:r>
            <a:r>
              <a:rPr lang="en-US" dirty="0" err="1"/>
              <a:t>Dhiksha</a:t>
            </a:r>
            <a:r>
              <a:rPr lang="en-US" dirty="0"/>
              <a:t>, J., &amp; Nagaraj, O. (2016). Efficacy of Montessori and traditional method of education on self-concept development of children. </a:t>
            </a:r>
            <a:r>
              <a:rPr lang="en-US" i="1" dirty="0"/>
              <a:t>International Journal of Educational Policy Research and Review</a:t>
            </a:r>
            <a:r>
              <a:rPr lang="en-US" dirty="0"/>
              <a:t>, </a:t>
            </a:r>
            <a:r>
              <a:rPr lang="en-US" i="1" dirty="0"/>
              <a:t>3</a:t>
            </a:r>
            <a:r>
              <a:rPr lang="en-US" dirty="0"/>
              <a:t>(2), 29–35.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923C15-157E-3A42-B67F-086FA5019514}"/>
              </a:ext>
            </a:extLst>
          </p:cNvPr>
          <p:cNvSpPr txBox="1"/>
          <p:nvPr/>
        </p:nvSpPr>
        <p:spPr>
          <a:xfrm>
            <a:off x="745866" y="479192"/>
            <a:ext cx="1040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Self-Concept Questionnaire (Saraswat, 1997)</a:t>
            </a:r>
          </a:p>
        </p:txBody>
      </p:sp>
    </p:spTree>
    <p:extLst>
      <p:ext uri="{BB962C8B-B14F-4D97-AF65-F5344CB8AC3E}">
        <p14:creationId xmlns:p14="http://schemas.microsoft.com/office/powerpoint/2010/main" val="1917269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A01883-4D8A-F34E-9B8A-D1CDA1B5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Knowledge: Theory of Mind</a:t>
            </a:r>
            <a:br>
              <a:rPr lang="en-US" dirty="0"/>
            </a:br>
            <a:r>
              <a:rPr lang="en-US" sz="4000" dirty="0"/>
              <a:t>False Belief Task with 5-year-olds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2631953-C2C1-CD41-AE08-291070FFD9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019781"/>
              </p:ext>
            </p:extLst>
          </p:nvPr>
        </p:nvGraphicFramePr>
        <p:xfrm>
          <a:off x="838200" y="1575324"/>
          <a:ext cx="10515600" cy="463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C296121-79B2-0540-9586-311D5743AE6E}"/>
              </a:ext>
            </a:extLst>
          </p:cNvPr>
          <p:cNvSpPr txBox="1"/>
          <p:nvPr/>
        </p:nvSpPr>
        <p:spPr>
          <a:xfrm>
            <a:off x="0" y="595426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significantly &gt; chance, p &lt; .05. Bars show standard deviation.</a:t>
            </a:r>
          </a:p>
          <a:p>
            <a:endParaRPr lang="en-US" sz="1000" dirty="0"/>
          </a:p>
          <a:p>
            <a:r>
              <a:rPr lang="en-US" dirty="0" err="1"/>
              <a:t>Lillard</a:t>
            </a:r>
            <a:r>
              <a:rPr lang="en-US" dirty="0"/>
              <a:t>, A. S.,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, 1893–1894. </a:t>
            </a:r>
            <a:r>
              <a:rPr lang="en-US" dirty="0" err="1"/>
              <a:t>doi</a:t>
            </a:r>
            <a:r>
              <a:rPr lang="en-US" dirty="0"/>
              <a:t>: 10.1126/science.1132362</a:t>
            </a:r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DED8BE-2870-4548-B87C-14925373650F}"/>
              </a:ext>
            </a:extLst>
          </p:cNvPr>
          <p:cNvSpPr/>
          <p:nvPr/>
        </p:nvSpPr>
        <p:spPr>
          <a:xfrm>
            <a:off x="3826214" y="203898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49388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AD12C-8561-5C4B-94E4-BCCC3A8F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Knowledge</a:t>
            </a:r>
            <a:br>
              <a:rPr lang="en-US" sz="3600" dirty="0"/>
            </a:br>
            <a:r>
              <a:rPr lang="en-US" sz="3200" dirty="0"/>
              <a:t>Theory of Mind Scale (Wellman &amp; Liu, 2004)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CF3D0C-BE2F-5B47-A14A-524FF0172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6520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0D31052-0FED-BF4E-B4C4-D97D2418B7BE}"/>
              </a:ext>
            </a:extLst>
          </p:cNvPr>
          <p:cNvSpPr txBox="1"/>
          <p:nvPr/>
        </p:nvSpPr>
        <p:spPr>
          <a:xfrm>
            <a:off x="688658" y="5934670"/>
            <a:ext cx="11503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 S. (2012). Preschool children’s development in classic Montessori, supplemented Montessori, and conventional</a:t>
            </a:r>
          </a:p>
          <a:p>
            <a:r>
              <a:rPr lang="en-US" dirty="0"/>
              <a:t>programs. </a:t>
            </a:r>
            <a:r>
              <a:rPr lang="en-US" i="1" dirty="0"/>
              <a:t>Journal of School Psychology</a:t>
            </a:r>
            <a:r>
              <a:rPr lang="en-US" dirty="0"/>
              <a:t>, </a:t>
            </a:r>
            <a:r>
              <a:rPr lang="en-US" i="1" dirty="0"/>
              <a:t>50</a:t>
            </a:r>
            <a:r>
              <a:rPr lang="en-US" dirty="0"/>
              <a:t>(3), 379–401. </a:t>
            </a:r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/10.1016/j.jsp.2012.01.001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4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B015B-7A49-9540-B9F2-180EB5985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17980"/>
            <a:ext cx="11137097" cy="1325563"/>
          </a:xfrm>
        </p:spPr>
        <p:txBody>
          <a:bodyPr/>
          <a:lstStyle/>
          <a:p>
            <a:r>
              <a:rPr lang="en-US" dirty="0"/>
              <a:t>Social Knowledge</a:t>
            </a:r>
            <a:br>
              <a:rPr lang="en-US" sz="2400" dirty="0"/>
            </a:br>
            <a:r>
              <a:rPr lang="en-US" sz="3200" dirty="0"/>
              <a:t>School Year Growth-Theory of Mind Scale (Wellman &amp; Liu, 2004)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C06DC76-DE83-3244-AE3A-6F4A310FE6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9136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B68FE71-44E4-4141-B6AD-68307A32C1C0}"/>
              </a:ext>
            </a:extLst>
          </p:cNvPr>
          <p:cNvSpPr txBox="1"/>
          <p:nvPr/>
        </p:nvSpPr>
        <p:spPr>
          <a:xfrm>
            <a:off x="471955" y="5722380"/>
            <a:ext cx="1150334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Ns. Bars show standard deviation.</a:t>
            </a:r>
          </a:p>
          <a:p>
            <a:endParaRPr lang="en-US" sz="1000" dirty="0"/>
          </a:p>
          <a:p>
            <a:r>
              <a:rPr lang="en-US" dirty="0" err="1"/>
              <a:t>Lillard</a:t>
            </a:r>
            <a:r>
              <a:rPr lang="en-US" dirty="0"/>
              <a:t>, A. S. (2012). Preschool children’s development in classic Montessori, supplemented Montessori, and conventional</a:t>
            </a:r>
          </a:p>
          <a:p>
            <a:r>
              <a:rPr lang="en-US" dirty="0"/>
              <a:t>programs. </a:t>
            </a:r>
            <a:r>
              <a:rPr lang="en-US" i="1" dirty="0"/>
              <a:t>Journal of School Psychology</a:t>
            </a:r>
            <a:r>
              <a:rPr lang="en-US" dirty="0"/>
              <a:t>, </a:t>
            </a:r>
            <a:r>
              <a:rPr lang="en-US" i="1" dirty="0"/>
              <a:t>50</a:t>
            </a:r>
            <a:r>
              <a:rPr lang="en-US" dirty="0"/>
              <a:t>(3), 379–401. </a:t>
            </a:r>
            <a:r>
              <a:rPr lang="en-US" dirty="0" err="1"/>
              <a:t>doi</a:t>
            </a:r>
            <a:r>
              <a:rPr lang="en-US" dirty="0"/>
              <a:t>: https://</a:t>
            </a:r>
            <a:r>
              <a:rPr lang="en-US" dirty="0" err="1"/>
              <a:t>doi.org</a:t>
            </a:r>
            <a:r>
              <a:rPr lang="en-US" dirty="0"/>
              <a:t>/10.1016/j.jsp.2012.01.001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5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273066023"/>
              </p:ext>
            </p:extLst>
          </p:nvPr>
        </p:nvGraphicFramePr>
        <p:xfrm>
          <a:off x="1095155" y="20274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62483" y="2580269"/>
            <a:ext cx="316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a: </a:t>
            </a:r>
            <a:r>
              <a:rPr lang="en-US" i="1" dirty="0"/>
              <a:t>t</a:t>
            </a:r>
            <a:r>
              <a:rPr lang="en-US" dirty="0"/>
              <a:t>(136) = 2.11, </a:t>
            </a:r>
            <a:r>
              <a:rPr lang="en-US" i="1" dirty="0"/>
              <a:t>p</a:t>
            </a:r>
            <a:r>
              <a:rPr lang="en-US" dirty="0"/>
              <a:t> = .04, </a:t>
            </a:r>
            <a:r>
              <a:rPr lang="en-US" i="1" dirty="0"/>
              <a:t>d</a:t>
            </a:r>
            <a:r>
              <a:rPr lang="en-US" dirty="0"/>
              <a:t> = .36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59155" y="2946711"/>
            <a:ext cx="52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6293590" y="3244334"/>
            <a:ext cx="5898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Latent Growth Curve Modelling: </a:t>
            </a:r>
            <a:r>
              <a:rPr lang="en-US" i="1" dirty="0"/>
              <a:t>B</a:t>
            </a:r>
            <a:r>
              <a:rPr lang="en-US" dirty="0"/>
              <a:t> = 0.10 (SE = 0.04), </a:t>
            </a:r>
            <a:r>
              <a:rPr lang="en-US" i="1" dirty="0"/>
              <a:t>p</a:t>
            </a:r>
            <a:r>
              <a:rPr lang="en-US" dirty="0"/>
              <a:t> &lt; .05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BA8879-A0AC-CD41-9387-5F7C0D10AEE0}"/>
              </a:ext>
            </a:extLst>
          </p:cNvPr>
          <p:cNvSpPr/>
          <p:nvPr/>
        </p:nvSpPr>
        <p:spPr>
          <a:xfrm>
            <a:off x="0" y="5991193"/>
            <a:ext cx="12186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Lillard, A. S., Heise, M. J., Richey, E. M., Tong, X., Hart, A., &amp; Bray, P. M. (2017). Montessori preschool elevates and equalizes child outcomes: A longitudinal study. </a:t>
            </a:r>
            <a:r>
              <a:rPr lang="en-US" i="1"/>
              <a:t>Frontiers in Psychology, 8</a:t>
            </a:r>
            <a:r>
              <a:rPr lang="en-US"/>
              <a:t>, 1783. doi: 10.3389/fpsyg.2017.01783</a:t>
            </a:r>
          </a:p>
        </p:txBody>
      </p:sp>
    </p:spTree>
    <p:extLst>
      <p:ext uri="{BB962C8B-B14F-4D97-AF65-F5344CB8AC3E}">
        <p14:creationId xmlns:p14="http://schemas.microsoft.com/office/powerpoint/2010/main" val="297851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1441</Words>
  <Application>Microsoft Macintosh PowerPoint</Application>
  <PresentationFormat>Widescreen</PresentationFormat>
  <Paragraphs>137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Montessori-science.org</vt:lpstr>
      <vt:lpstr>Social Skills &amp;  School Climate Slides</vt:lpstr>
      <vt:lpstr>Emotional Regulation Social Competence and Behavior Parent Form</vt:lpstr>
      <vt:lpstr>Self-Concept Questionnaire (Saraswat, 1997)</vt:lpstr>
      <vt:lpstr>PowerPoint Presentation</vt:lpstr>
      <vt:lpstr>Social Knowledge: Theory of Mind False Belief Task with 5-year-olds </vt:lpstr>
      <vt:lpstr>Social Knowledge Theory of Mind Scale (Wellman &amp; Liu, 2004)</vt:lpstr>
      <vt:lpstr>Social Knowledge School Year Growth-Theory of Mind Scale (Wellman &amp; Liu, 2004)</vt:lpstr>
      <vt:lpstr>PowerPoint Presentation</vt:lpstr>
      <vt:lpstr>Social Problem Solving Fairness with 5-year-olds </vt:lpstr>
      <vt:lpstr>Social Problem Solving Positive, Direct Strategy with 12-year-olds </vt:lpstr>
      <vt:lpstr>Social Problem Solving Growth in appeals to fairness across scholl year</vt:lpstr>
      <vt:lpstr>Classroom Environment</vt:lpstr>
      <vt:lpstr>Positive Peer Play Among 5-Year-Olds  Observation of Playground Activity </vt:lpstr>
      <vt:lpstr>Ambiguous Rough/Tumble Among 5-Year-Olds Observation of Playground Activity </vt:lpstr>
      <vt:lpstr>Positive School Feelings of 12-Year-Olds Questionnaire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Mind (A. Lillard &amp; Else-Quest, 2006) False Belief Task </dc:title>
  <dc:creator>Christina Carroll</dc:creator>
  <cp:lastModifiedBy>Lillard, Angeline S (asl2h)</cp:lastModifiedBy>
  <cp:revision>40</cp:revision>
  <dcterms:created xsi:type="dcterms:W3CDTF">2019-12-02T15:01:40Z</dcterms:created>
  <dcterms:modified xsi:type="dcterms:W3CDTF">2020-01-20T21:37:52Z</dcterms:modified>
</cp:coreProperties>
</file>